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71" r:id="rId9"/>
    <p:sldId id="272" r:id="rId10"/>
    <p:sldId id="273" r:id="rId11"/>
    <p:sldId id="275" r:id="rId12"/>
    <p:sldId id="276" r:id="rId13"/>
    <p:sldId id="278" r:id="rId14"/>
    <p:sldId id="265" r:id="rId15"/>
    <p:sldId id="287" r:id="rId16"/>
    <p:sldId id="266" r:id="rId17"/>
    <p:sldId id="267" r:id="rId18"/>
    <p:sldId id="268" r:id="rId19"/>
    <p:sldId id="269" r:id="rId20"/>
    <p:sldId id="270" r:id="rId21"/>
    <p:sldId id="280" r:id="rId22"/>
    <p:sldId id="281" r:id="rId23"/>
    <p:sldId id="293" r:id="rId24"/>
    <p:sldId id="282" r:id="rId25"/>
    <p:sldId id="292" r:id="rId26"/>
    <p:sldId id="291" r:id="rId27"/>
    <p:sldId id="259" r:id="rId28"/>
    <p:sldId id="283" r:id="rId29"/>
    <p:sldId id="284" r:id="rId30"/>
    <p:sldId id="289" r:id="rId31"/>
  </p:sldIdLst>
  <p:sldSz cx="18288000" cy="10287000"/>
  <p:notesSz cx="10287000" cy="18288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aegu Light" pitchFamily="2" charset="0"/>
      <p:regular r:id="rId37"/>
      <p:bold r:id="rId38"/>
    </p:embeddedFont>
    <p:embeddedFont>
      <p:font typeface="Gmarket Sans TTF Medium" panose="02000000000000000000" pitchFamily="2" charset="-128"/>
      <p:regular r:id="rId39"/>
    </p:embeddedFont>
    <p:embeddedFont>
      <p:font typeface="Libre Baskerville" panose="02000000000000000000" pitchFamily="2" charset="0"/>
      <p:regular r:id="rId40"/>
      <p:bold r:id="rId41"/>
      <p:italic r:id="rId42"/>
    </p:embeddedFont>
    <p:embeddedFont>
      <p:font typeface="NanumBarunGothic" panose="020B0603020101020101" pitchFamily="34" charset="-127"/>
      <p:regular r:id="rId43"/>
      <p:bold r:id="rId44"/>
    </p:embeddedFont>
    <p:embeddedFont>
      <p:font typeface="NanumMyeongjo" panose="02020603020101020101" pitchFamily="18" charset="-127"/>
      <p:regular r:id="rId45"/>
      <p:bold r:id="rId46"/>
    </p:embeddedFont>
    <p:embeddedFont>
      <p:font typeface="Noto Sans Arabic" pitchFamily="2" charset="-78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998"/>
    <a:srgbClr val="FBD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65"/>
    <p:restoredTop sz="72262"/>
  </p:normalViewPr>
  <p:slideViewPr>
    <p:cSldViewPr snapToGrid="0">
      <p:cViewPr>
        <p:scale>
          <a:sx n="121" d="100"/>
          <a:sy n="121" d="100"/>
        </p:scale>
        <p:origin x="1320" y="216"/>
      </p:cViewPr>
      <p:guideLst>
        <p:guide orient="horz" pos="2160"/>
        <p:guide pos="2880"/>
      </p:guideLst>
    </p:cSldViewPr>
  </p:slideViewPr>
  <p:notesTextViewPr>
    <p:cViewPr>
      <p:scale>
        <a:sx n="210" d="100"/>
        <a:sy n="2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안녕하세요 저는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부울경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반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팀 영남아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네일하자의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발표를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맡게된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팀장 장영남 입니다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rtl="0"/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지금부터 쉽고 간편한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네일아트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가상피팅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서비스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미리네일의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발표를 시작하겠습니다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ko-KR" altLang="en-US" b="0" i="0" u="none" strike="noStrike" dirty="0">
                <a:solidFill>
                  <a:srgbClr val="000000"/>
                </a:solidFill>
                <a:effectLst/>
              </a:rPr>
            </a:br>
            <a:br>
              <a:rPr lang="ko-KR" altLang="en-US" b="0" i="0" u="none" strike="noStrike" dirty="0">
                <a:solidFill>
                  <a:srgbClr val="000000"/>
                </a:solidFill>
                <a:effectLst/>
              </a:rPr>
            </a:br>
            <a:br>
              <a:rPr lang="ko-KR" altLang="en-US" b="0" i="0" u="none" strike="noStrike" dirty="0">
                <a:solidFill>
                  <a:srgbClr val="000000"/>
                </a:solidFill>
                <a:effectLst/>
              </a:rPr>
            </a:b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c48571801_4_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디자이너에게는</a:t>
            </a:r>
            <a:r>
              <a:rPr lang="en-US" dirty="0"/>
              <a:t> </a:t>
            </a:r>
            <a:r>
              <a:rPr lang="en-US" dirty="0" err="1"/>
              <a:t>개인마다</a:t>
            </a:r>
            <a:r>
              <a:rPr lang="en-US" dirty="0"/>
              <a:t> </a:t>
            </a:r>
            <a:r>
              <a:rPr lang="en-US" dirty="0" err="1"/>
              <a:t>전용</a:t>
            </a:r>
            <a:r>
              <a:rPr lang="en-US" dirty="0"/>
              <a:t> </a:t>
            </a:r>
            <a:r>
              <a:rPr lang="en-US" dirty="0" err="1"/>
              <a:t>페이지가</a:t>
            </a:r>
            <a:r>
              <a:rPr lang="en-US" dirty="0"/>
              <a:t> </a:t>
            </a:r>
            <a:r>
              <a:rPr lang="en-US" dirty="0" err="1"/>
              <a:t>주어지며</a:t>
            </a:r>
            <a:r>
              <a:rPr lang="en-US" dirty="0"/>
              <a:t> </a:t>
            </a:r>
            <a:r>
              <a:rPr lang="en-US" dirty="0" err="1"/>
              <a:t>이곳에서</a:t>
            </a:r>
            <a:r>
              <a:rPr lang="en-US" dirty="0"/>
              <a:t> </a:t>
            </a:r>
            <a:r>
              <a:rPr lang="en-US" dirty="0" err="1"/>
              <a:t>새소식</a:t>
            </a:r>
            <a:r>
              <a:rPr lang="en-US" dirty="0"/>
              <a:t> </a:t>
            </a:r>
            <a:r>
              <a:rPr lang="en-US" dirty="0" err="1"/>
              <a:t>알림</a:t>
            </a:r>
            <a:r>
              <a:rPr lang="en-US" dirty="0"/>
              <a:t>, </a:t>
            </a:r>
            <a:r>
              <a:rPr lang="en-US" dirty="0" err="1"/>
              <a:t>예약확인</a:t>
            </a:r>
            <a:r>
              <a:rPr lang="en-US" dirty="0"/>
              <a:t>, 1:1 </a:t>
            </a:r>
            <a:r>
              <a:rPr lang="en-US" dirty="0" err="1"/>
              <a:t>문의</a:t>
            </a:r>
            <a:r>
              <a:rPr lang="en-US" dirty="0"/>
              <a:t> </a:t>
            </a:r>
            <a:r>
              <a:rPr lang="en-US" dirty="0" err="1"/>
              <a:t>관리</a:t>
            </a:r>
            <a:r>
              <a:rPr lang="en-US" dirty="0"/>
              <a:t>, </a:t>
            </a:r>
            <a:r>
              <a:rPr lang="en-US" dirty="0" err="1"/>
              <a:t>네일아트</a:t>
            </a:r>
            <a:r>
              <a:rPr lang="en-US" dirty="0"/>
              <a:t> </a:t>
            </a:r>
            <a:r>
              <a:rPr lang="en-US" dirty="0" err="1"/>
              <a:t>등록을</a:t>
            </a:r>
            <a:r>
              <a:rPr lang="en-US" dirty="0"/>
              <a:t> </a:t>
            </a:r>
            <a:r>
              <a:rPr lang="en-US" dirty="0" err="1"/>
              <a:t>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일반</a:t>
            </a:r>
            <a:r>
              <a:rPr lang="en-US" dirty="0"/>
              <a:t> </a:t>
            </a:r>
            <a:r>
              <a:rPr lang="en-US" dirty="0" err="1"/>
              <a:t>유저들은</a:t>
            </a:r>
            <a:r>
              <a:rPr lang="en-US" dirty="0"/>
              <a:t> </a:t>
            </a:r>
            <a:r>
              <a:rPr lang="ko-KR" altLang="en-US" dirty="0"/>
              <a:t>이 </a:t>
            </a:r>
            <a:r>
              <a:rPr lang="en-US" dirty="0" err="1"/>
              <a:t>페이지를</a:t>
            </a:r>
            <a:r>
              <a:rPr lang="ko-KR" altLang="en-US" dirty="0"/>
              <a:t> 통해</a:t>
            </a:r>
            <a:r>
              <a:rPr lang="en-US" dirty="0"/>
              <a:t> </a:t>
            </a:r>
            <a:r>
              <a:rPr lang="en-US" dirty="0" err="1">
                <a:solidFill>
                  <a:schemeClr val="dk1"/>
                </a:solidFill>
              </a:rPr>
              <a:t>해당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샵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정보검색과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/>
              <a:t>팔로우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예약을</a:t>
            </a:r>
            <a:r>
              <a:rPr lang="en-US" dirty="0"/>
              <a:t> </a:t>
            </a:r>
            <a:r>
              <a:rPr lang="en-US" dirty="0" err="1"/>
              <a:t>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76" name="Google Shape;376;g12c48571801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533929b97_10_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서비스</a:t>
            </a:r>
            <a:r>
              <a:rPr lang="en-US" dirty="0"/>
              <a:t> </a:t>
            </a:r>
            <a:r>
              <a:rPr lang="en-US" dirty="0" err="1"/>
              <a:t>사용자들은</a:t>
            </a:r>
            <a:r>
              <a:rPr lang="en-US" dirty="0"/>
              <a:t> </a:t>
            </a:r>
            <a:r>
              <a:rPr lang="en-US" dirty="0" err="1"/>
              <a:t>받은</a:t>
            </a:r>
            <a:r>
              <a:rPr lang="en-US" dirty="0"/>
              <a:t> </a:t>
            </a:r>
            <a:r>
              <a:rPr lang="en-US" dirty="0" err="1"/>
              <a:t>네일아트에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자랑을</a:t>
            </a:r>
            <a:r>
              <a:rPr lang="en-US" dirty="0"/>
              <a:t> </a:t>
            </a:r>
            <a:r>
              <a:rPr lang="en-US" dirty="0" err="1"/>
              <a:t>하고</a:t>
            </a:r>
            <a:r>
              <a:rPr lang="en-US" dirty="0"/>
              <a:t> </a:t>
            </a:r>
            <a:r>
              <a:rPr lang="en-US" dirty="0" err="1"/>
              <a:t>싶을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있고</a:t>
            </a:r>
            <a:r>
              <a:rPr lang="en-US" dirty="0"/>
              <a:t>, </a:t>
            </a:r>
            <a:r>
              <a:rPr lang="en-US" dirty="0" err="1"/>
              <a:t>후기를</a:t>
            </a:r>
            <a:r>
              <a:rPr lang="en-US" dirty="0"/>
              <a:t> </a:t>
            </a:r>
            <a:r>
              <a:rPr lang="en-US" dirty="0" err="1"/>
              <a:t>남기거나</a:t>
            </a:r>
            <a:r>
              <a:rPr lang="en-US" dirty="0"/>
              <a:t> </a:t>
            </a:r>
            <a:r>
              <a:rPr lang="en-US" dirty="0" err="1"/>
              <a:t>질문을</a:t>
            </a:r>
            <a:r>
              <a:rPr lang="en-US" dirty="0"/>
              <a:t> </a:t>
            </a:r>
            <a:r>
              <a:rPr lang="en-US" dirty="0" err="1"/>
              <a:t>올리고</a:t>
            </a:r>
            <a:r>
              <a:rPr lang="en-US" dirty="0"/>
              <a:t> </a:t>
            </a:r>
            <a:r>
              <a:rPr lang="en-US" dirty="0" err="1"/>
              <a:t>싶을수도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err="1"/>
              <a:t>그런</a:t>
            </a:r>
            <a:r>
              <a:rPr lang="en-US" dirty="0"/>
              <a:t> </a:t>
            </a:r>
            <a:r>
              <a:rPr lang="en-US" dirty="0" err="1"/>
              <a:t>사용자들을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네일에</a:t>
            </a:r>
            <a:r>
              <a:rPr lang="en-US" dirty="0"/>
              <a:t> </a:t>
            </a:r>
            <a:r>
              <a:rPr lang="en-US" dirty="0" err="1"/>
              <a:t>관한</a:t>
            </a:r>
            <a:r>
              <a:rPr lang="en-US" dirty="0"/>
              <a:t>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소통을</a:t>
            </a:r>
            <a:r>
              <a:rPr lang="en-US" dirty="0"/>
              <a:t> </a:t>
            </a:r>
            <a:r>
              <a:rPr lang="en-US" dirty="0" err="1"/>
              <a:t>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커뮤니티가</a:t>
            </a:r>
            <a:r>
              <a:rPr lang="en-US" dirty="0"/>
              <a:t> </a:t>
            </a:r>
            <a:r>
              <a:rPr lang="en-US" dirty="0" err="1"/>
              <a:t>준비되어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03" name="Google Shape;403;g12533929b97_1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533929b97_10_13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미리네일에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소속된 모든 디자이너를 보거나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가장 인기있는 디자이너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리뷰가 많은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디자이너등을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테마에 맞게 볼 수 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또한 자신이 찾는 디자이너를 검색하여 해당 디자이너의 정보를 열람할 수 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endParaRPr dirty="0"/>
          </a:p>
        </p:txBody>
      </p:sp>
      <p:sp>
        <p:nvSpPr>
          <p:cNvPr id="414" name="Google Shape;414;g12533929b97_1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a794f1fd8_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남은 핵심기술은 </a:t>
            </a:r>
            <a:r>
              <a:rPr lang="ko-KR" altLang="en-US" dirty="0" err="1"/>
              <a:t>미리네일</a:t>
            </a:r>
            <a:r>
              <a:rPr lang="ko-KR" altLang="en-US" dirty="0"/>
              <a:t> 사이트에 들어가 직접 살펴 보겠습니다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시연은 진해 </a:t>
            </a:r>
            <a:r>
              <a:rPr lang="ko-KR" altLang="en-US" dirty="0" err="1"/>
              <a:t>줄톱</a:t>
            </a:r>
            <a:r>
              <a:rPr lang="ko-KR" altLang="en-US" dirty="0"/>
              <a:t> 어사장님에게 특별히 부탁드렸는데요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박수로 맞이해 주셨으면 좋겠습니다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 사장님</a:t>
            </a:r>
            <a:r>
              <a:rPr lang="en-US" altLang="ko-KR" dirty="0"/>
              <a:t>~~ ????!!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—</a:t>
            </a:r>
            <a:r>
              <a:rPr lang="ko-KR" altLang="en-US" dirty="0"/>
              <a:t>시연</a:t>
            </a:r>
            <a:r>
              <a:rPr lang="en-US" altLang="ko-KR" dirty="0"/>
              <a:t>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</a:t>
            </a:r>
            <a:r>
              <a:rPr lang="en-US" altLang="ko-KR" dirty="0"/>
              <a:t>! </a:t>
            </a:r>
            <a:r>
              <a:rPr lang="ko-KR" altLang="en-US" dirty="0"/>
              <a:t>어사장님 조심해서 </a:t>
            </a:r>
            <a:r>
              <a:rPr lang="ko-KR" altLang="en-US" dirty="0" err="1"/>
              <a:t>들어가시구요</a:t>
            </a:r>
            <a:r>
              <a:rPr lang="en-US" altLang="ko-KR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어 사장님께 네일 받고 싶으시다면 </a:t>
            </a:r>
            <a:r>
              <a:rPr lang="ko-KR" altLang="en-US" dirty="0" err="1"/>
              <a:t>미리네일에서</a:t>
            </a:r>
            <a:r>
              <a:rPr lang="ko-KR" altLang="en-US" dirty="0"/>
              <a:t> 지금 바로 예약 가능하니 서두르길 바랍니다</a:t>
            </a:r>
            <a:r>
              <a:rPr lang="en-US" altLang="ko-KR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sp>
        <p:nvSpPr>
          <p:cNvPr id="434" name="Google Shape;434;g12a794f1f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방금 보여드린 시연에서는 두가지의 핵심기술이 적용되었습니다</a:t>
            </a:r>
            <a:r>
              <a:rPr lang="en-US" altLang="ko-KR" sz="1200" dirty="0">
                <a:solidFill>
                  <a:srgbClr val="333333"/>
                </a:solidFill>
              </a:rPr>
              <a:t>. </a:t>
            </a:r>
            <a:r>
              <a:rPr lang="ko-KR" altLang="en-US" sz="1200" dirty="0">
                <a:solidFill>
                  <a:srgbClr val="333333"/>
                </a:solidFill>
              </a:rPr>
              <a:t>어떠한 기술이 적용되었는지 살펴보겠습니다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ko-KR" sz="1200" dirty="0">
                <a:solidFill>
                  <a:srgbClr val="333333"/>
                </a:solidFill>
              </a:rPr>
            </a:br>
            <a:br>
              <a:rPr lang="en-US" altLang="ko-KR" sz="1200" dirty="0">
                <a:solidFill>
                  <a:srgbClr val="333333"/>
                </a:solidFill>
              </a:rPr>
            </a:br>
            <a:endParaRPr dirty="0"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핵심기술 첫번째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AR입니다</a:t>
            </a:r>
            <a:r>
              <a:rPr lang="en-US" sz="1200" dirty="0">
                <a:solidFill>
                  <a:srgbClr val="333333"/>
                </a:solidFill>
              </a:rPr>
              <a:t>.</a:t>
            </a:r>
            <a:endParaRPr sz="1200" dirty="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333333"/>
                </a:solidFill>
              </a:rPr>
              <a:t>저희는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손톱을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인식하기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위해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약</a:t>
            </a:r>
            <a:r>
              <a:rPr lang="en-US" sz="1200" dirty="0">
                <a:solidFill>
                  <a:srgbClr val="333333"/>
                </a:solidFill>
              </a:rPr>
              <a:t> 3000개의 </a:t>
            </a:r>
            <a:r>
              <a:rPr lang="en-US" sz="1200" dirty="0" err="1">
                <a:solidFill>
                  <a:srgbClr val="333333"/>
                </a:solidFill>
              </a:rPr>
              <a:t>이미지로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학습된</a:t>
            </a:r>
            <a:r>
              <a:rPr lang="ko-KR" altLang="en-US" sz="1200" dirty="0">
                <a:solidFill>
                  <a:srgbClr val="333333"/>
                </a:solidFill>
              </a:rPr>
              <a:t>🟢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모델을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사용하였습니다</a:t>
            </a:r>
            <a:r>
              <a:rPr lang="en-US" sz="1200" dirty="0">
                <a:solidFill>
                  <a:srgbClr val="333333"/>
                </a:solidFill>
              </a:rPr>
              <a:t>.</a:t>
            </a:r>
            <a:endParaRPr dirty="0"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168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손톱을 인식하는 과정은 크게 </a:t>
            </a:r>
            <a:r>
              <a:rPr lang="en-US" altLang="ko-KR" sz="1200" dirty="0">
                <a:solidFill>
                  <a:srgbClr val="333333"/>
                </a:solidFill>
              </a:rPr>
              <a:t>3</a:t>
            </a:r>
            <a:r>
              <a:rPr lang="ko-KR" altLang="en-US" sz="1200" dirty="0">
                <a:solidFill>
                  <a:srgbClr val="333333"/>
                </a:solidFill>
              </a:rPr>
              <a:t>단계로 </a:t>
            </a:r>
            <a:r>
              <a:rPr lang="ko-KR" altLang="en-US" sz="1200" dirty="0" err="1">
                <a:solidFill>
                  <a:srgbClr val="333333"/>
                </a:solidFill>
              </a:rPr>
              <a:t>나눌수</a:t>
            </a:r>
            <a:r>
              <a:rPr lang="ko-KR" altLang="en-US" sz="1200" dirty="0">
                <a:solidFill>
                  <a:srgbClr val="333333"/>
                </a:solidFill>
              </a:rPr>
              <a:t> 있습니다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  <a:r>
              <a:rPr lang="ko-KR" altLang="en-US" sz="1200" dirty="0">
                <a:solidFill>
                  <a:srgbClr val="333333"/>
                </a:solidFill>
              </a:rPr>
              <a:t> 🟢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먼저 이미지의 </a:t>
            </a:r>
            <a:r>
              <a:rPr lang="ko-KR" altLang="en-US" sz="1200" dirty="0" err="1">
                <a:solidFill>
                  <a:srgbClr val="333333"/>
                </a:solidFill>
              </a:rPr>
              <a:t>화소값들을</a:t>
            </a:r>
            <a:r>
              <a:rPr lang="ko-KR" altLang="en-US" sz="1200" dirty="0">
                <a:solidFill>
                  <a:srgbClr val="333333"/>
                </a:solidFill>
              </a:rPr>
              <a:t> 히스토그램 </a:t>
            </a:r>
            <a:r>
              <a:rPr lang="ko-KR" altLang="en-US" sz="1200" dirty="0" err="1">
                <a:solidFill>
                  <a:srgbClr val="333333"/>
                </a:solidFill>
              </a:rPr>
              <a:t>평활화</a:t>
            </a:r>
            <a:r>
              <a:rPr lang="ko-KR" altLang="en-US" sz="1200" dirty="0">
                <a:solidFill>
                  <a:srgbClr val="333333"/>
                </a:solidFill>
              </a:rPr>
              <a:t> 작업을 거쳐🟢 좀더 선명한 이미지가 되게끔 명암대비를 개선시킵니다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  <a:endParaRPr lang="ko-KR" altLang="en-US" sz="1200" dirty="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333333"/>
                </a:solidFill>
              </a:rPr>
              <a:t>그다음</a:t>
            </a:r>
            <a:r>
              <a:rPr lang="ko-KR" altLang="en-US" sz="1200" dirty="0">
                <a:solidFill>
                  <a:srgbClr val="333333"/>
                </a:solidFill>
              </a:rPr>
              <a:t> </a:t>
            </a:r>
            <a:r>
              <a:rPr lang="en-US" altLang="ko-Kore-KR" sz="1200" dirty="0">
                <a:solidFill>
                  <a:srgbClr val="333333"/>
                </a:solidFill>
              </a:rPr>
              <a:t>open cv</a:t>
            </a:r>
            <a:r>
              <a:rPr lang="ko-KR" altLang="en-US" sz="1200" dirty="0">
                <a:solidFill>
                  <a:srgbClr val="333333"/>
                </a:solidFill>
              </a:rPr>
              <a:t>의 🟢</a:t>
            </a:r>
            <a:r>
              <a:rPr lang="en-US" altLang="ko-Kore-KR" sz="1200" dirty="0" err="1">
                <a:solidFill>
                  <a:srgbClr val="333333"/>
                </a:solidFill>
              </a:rPr>
              <a:t>inRange</a:t>
            </a:r>
            <a:r>
              <a:rPr lang="en-US" altLang="ko-Kore-KR" sz="1200" dirty="0">
                <a:solidFill>
                  <a:srgbClr val="333333"/>
                </a:solidFill>
              </a:rPr>
              <a:t> </a:t>
            </a:r>
            <a:r>
              <a:rPr lang="ko-KR" altLang="en-US" sz="1200" dirty="0">
                <a:solidFill>
                  <a:srgbClr val="333333"/>
                </a:solidFill>
              </a:rPr>
              <a:t>메서드를 사용하여 피부색만 추출 한 후 🟢</a:t>
            </a:r>
            <a:r>
              <a:rPr lang="en-US" altLang="ko-Kore-KR" sz="1200" dirty="0">
                <a:solidFill>
                  <a:srgbClr val="333333"/>
                </a:solidFill>
              </a:rPr>
              <a:t>SSD </a:t>
            </a:r>
            <a:r>
              <a:rPr lang="ko-KR" altLang="en-US" sz="1200" dirty="0">
                <a:solidFill>
                  <a:srgbClr val="333333"/>
                </a:solidFill>
              </a:rPr>
              <a:t>기법을 적용하여 손톱을 인식합니다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  <a:endParaRPr lang="ko-KR" altLang="en-US" sz="1200" dirty="0">
              <a:solidFill>
                <a:srgbClr val="333333"/>
              </a:solidFill>
            </a:endParaRPr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bdec683e6_0_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이렇게 손톱을 인식하고 나면 </a:t>
            </a:r>
            <a:r>
              <a:rPr lang="ko-KR" altLang="en-US" sz="1200" dirty="0" err="1">
                <a:solidFill>
                  <a:srgbClr val="333333"/>
                </a:solidFill>
              </a:rPr>
              <a:t>네일을</a:t>
            </a:r>
            <a:r>
              <a:rPr lang="ko-KR" altLang="en-US" sz="1200" dirty="0">
                <a:solidFill>
                  <a:srgbClr val="333333"/>
                </a:solidFill>
              </a:rPr>
              <a:t> 어떻게 입힐까요</a:t>
            </a:r>
            <a:r>
              <a:rPr lang="en-US" altLang="ko-KR" sz="1200" dirty="0">
                <a:solidFill>
                  <a:srgbClr val="333333"/>
                </a:solidFill>
              </a:rPr>
              <a:t>?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앞서 인식한 손톱 영역에 </a:t>
            </a:r>
            <a:r>
              <a:rPr lang="ko-KR" altLang="en-US" sz="1200" dirty="0" err="1">
                <a:solidFill>
                  <a:srgbClr val="333333"/>
                </a:solidFill>
              </a:rPr>
              <a:t>네일이미지를</a:t>
            </a:r>
            <a:r>
              <a:rPr lang="ko-KR" altLang="en-US" sz="1200" dirty="0">
                <a:solidFill>
                  <a:srgbClr val="333333"/>
                </a:solidFill>
              </a:rPr>
              <a:t> 단순히 올려놓기만 하면 손이 어떤 각도로 화면에 놓여있던지 간에 항상 같은 방향으로만 </a:t>
            </a:r>
            <a:r>
              <a:rPr lang="ko-KR" altLang="en-US" sz="1200" dirty="0" err="1">
                <a:solidFill>
                  <a:srgbClr val="333333"/>
                </a:solidFill>
              </a:rPr>
              <a:t>네일이미지가</a:t>
            </a:r>
            <a:r>
              <a:rPr lang="ko-KR" altLang="en-US" sz="1200" dirty="0">
                <a:solidFill>
                  <a:srgbClr val="333333"/>
                </a:solidFill>
              </a:rPr>
              <a:t> 놓이게 됩니다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🟢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이를 해결하기 위해 </a:t>
            </a:r>
            <a:r>
              <a:rPr lang="en-US" altLang="ko-KR" sz="1200" dirty="0">
                <a:solidFill>
                  <a:srgbClr val="333333"/>
                </a:solidFill>
              </a:rPr>
              <a:t>Media pipe </a:t>
            </a:r>
            <a:r>
              <a:rPr lang="ko-KR" altLang="en-US" sz="1200" dirty="0">
                <a:solidFill>
                  <a:srgbClr val="333333"/>
                </a:solidFill>
              </a:rPr>
              <a:t>라이브러리를 활용해 손가락 관절의 위치를 검출해 냅니다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인식한 손톱 영역과 관절의 위치가 이루는 각도를 계산하여 </a:t>
            </a:r>
            <a:r>
              <a:rPr lang="ko-KR" altLang="en-US" sz="1200" dirty="0" err="1">
                <a:solidFill>
                  <a:srgbClr val="333333"/>
                </a:solidFill>
              </a:rPr>
              <a:t>네일이미지를</a:t>
            </a:r>
            <a:r>
              <a:rPr lang="ko-KR" altLang="en-US" sz="1200" dirty="0">
                <a:solidFill>
                  <a:srgbClr val="333333"/>
                </a:solidFill>
              </a:rPr>
              <a:t> 회전시켜 </a:t>
            </a:r>
            <a:r>
              <a:rPr lang="ko-KR" altLang="en-US" sz="1200" dirty="0" err="1">
                <a:solidFill>
                  <a:srgbClr val="333333"/>
                </a:solidFill>
              </a:rPr>
              <a:t>네일을</a:t>
            </a:r>
            <a:r>
              <a:rPr lang="ko-KR" altLang="en-US" sz="1200" dirty="0">
                <a:solidFill>
                  <a:srgbClr val="333333"/>
                </a:solidFill>
              </a:rPr>
              <a:t> 입힙니다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ko-KR" sz="1200" dirty="0">
                <a:solidFill>
                  <a:srgbClr val="333333"/>
                </a:solidFill>
              </a:rPr>
            </a:br>
            <a:br>
              <a:rPr lang="en-US" altLang="ko-KR" sz="1200" dirty="0">
                <a:solidFill>
                  <a:srgbClr val="333333"/>
                </a:solidFill>
              </a:rPr>
            </a:br>
            <a:endParaRPr dirty="0"/>
          </a:p>
        </p:txBody>
      </p:sp>
      <p:sp>
        <p:nvSpPr>
          <p:cNvPr id="237" name="Google Shape;237;g12bdec683e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c38f04434_0_4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이 그림은 손톱에 </a:t>
            </a:r>
            <a:r>
              <a:rPr lang="ko-KR" altLang="en-US" sz="1200" dirty="0" err="1">
                <a:solidFill>
                  <a:srgbClr val="333333"/>
                </a:solidFill>
              </a:rPr>
              <a:t>네일을</a:t>
            </a:r>
            <a:r>
              <a:rPr lang="ko-KR" altLang="en-US" sz="1200" dirty="0">
                <a:solidFill>
                  <a:srgbClr val="333333"/>
                </a:solidFill>
              </a:rPr>
              <a:t> 올리는 전반적인 프로세스입니다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클라이언트 측에서 영상을 </a:t>
            </a:r>
            <a:r>
              <a:rPr lang="ko-KR" altLang="en-US" sz="1200" dirty="0" err="1">
                <a:solidFill>
                  <a:srgbClr val="333333"/>
                </a:solidFill>
              </a:rPr>
              <a:t>백엔드</a:t>
            </a:r>
            <a:r>
              <a:rPr lang="ko-KR" altLang="en-US" sz="1200" dirty="0">
                <a:solidFill>
                  <a:srgbClr val="333333"/>
                </a:solidFill>
              </a:rPr>
              <a:t> 서버로 보내면 서버에서 파이썬 기반의 코드를 통해 이미지 처리 과정을 거치게 됩니다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처리된 이미지를 바이너리 데이터로 변환하여 클라이언트로 넘겨주면 이를 받아서 다시 이미지로 변환하여 화면에 보여주게 됩니다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이 과정은 </a:t>
            </a:r>
            <a:r>
              <a:rPr lang="ko-KR" altLang="en-US" sz="1200" dirty="0" err="1">
                <a:solidFill>
                  <a:srgbClr val="333333"/>
                </a:solidFill>
              </a:rPr>
              <a:t>웹소켓통신을</a:t>
            </a:r>
            <a:r>
              <a:rPr lang="ko-KR" altLang="en-US" sz="1200" dirty="0">
                <a:solidFill>
                  <a:srgbClr val="333333"/>
                </a:solidFill>
              </a:rPr>
              <a:t> 통해 실시간으로 이루어지게 됩니다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ko-KR" sz="1200" dirty="0">
                <a:solidFill>
                  <a:srgbClr val="333333"/>
                </a:solidFill>
              </a:rPr>
            </a:br>
            <a:br>
              <a:rPr lang="en-US" altLang="ko-KR" sz="1200" dirty="0">
                <a:solidFill>
                  <a:srgbClr val="333333"/>
                </a:solidFill>
              </a:rPr>
            </a:br>
            <a:endParaRPr sz="1200" dirty="0">
              <a:solidFill>
                <a:srgbClr val="333333"/>
              </a:solidFill>
            </a:endParaRPr>
          </a:p>
        </p:txBody>
      </p:sp>
      <p:sp>
        <p:nvSpPr>
          <p:cNvPr id="274" name="Google Shape;274;g12c38f0443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핵심기술 두번째</a:t>
            </a:r>
            <a:r>
              <a:rPr lang="en-US" altLang="ko-KR" sz="1200" dirty="0">
                <a:solidFill>
                  <a:srgbClr val="333333"/>
                </a:solidFill>
              </a:rPr>
              <a:t>, NFT </a:t>
            </a:r>
            <a:r>
              <a:rPr lang="ko-KR" altLang="en-US" sz="1200" dirty="0">
                <a:solidFill>
                  <a:srgbClr val="333333"/>
                </a:solidFill>
              </a:rPr>
              <a:t>입니다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err="1">
                <a:solidFill>
                  <a:srgbClr val="333333"/>
                </a:solidFill>
              </a:rPr>
              <a:t>네일아트의</a:t>
            </a:r>
            <a:r>
              <a:rPr lang="ko-KR" altLang="en-US" sz="1200" dirty="0">
                <a:solidFill>
                  <a:srgbClr val="333333"/>
                </a:solidFill>
              </a:rPr>
              <a:t> 특성상 저작권의 개념이 모호하여</a:t>
            </a:r>
            <a:r>
              <a:rPr lang="en-US" altLang="ko-KR" sz="1200" dirty="0">
                <a:solidFill>
                  <a:srgbClr val="333333"/>
                </a:solidFill>
              </a:rPr>
              <a:t>, </a:t>
            </a:r>
            <a:r>
              <a:rPr lang="ko-KR" altLang="en-US" sz="1200" dirty="0">
                <a:solidFill>
                  <a:srgbClr val="333333"/>
                </a:solidFill>
              </a:rPr>
              <a:t>저작권을 주장하기가 쉽지 않습니다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디자이너들은 자신이 디자인한 </a:t>
            </a:r>
            <a:r>
              <a:rPr lang="ko-KR" altLang="en-US" sz="1200" dirty="0" err="1">
                <a:solidFill>
                  <a:srgbClr val="333333"/>
                </a:solidFill>
              </a:rPr>
              <a:t>네일아트가</a:t>
            </a:r>
            <a:r>
              <a:rPr lang="ko-KR" altLang="en-US" sz="1200" dirty="0">
                <a:solidFill>
                  <a:srgbClr val="333333"/>
                </a:solidFill>
              </a:rPr>
              <a:t> 다른 디자이너가 마치 자신이 </a:t>
            </a:r>
            <a:r>
              <a:rPr lang="ko-KR" altLang="en-US" sz="1200" dirty="0" err="1">
                <a:solidFill>
                  <a:srgbClr val="333333"/>
                </a:solidFill>
              </a:rPr>
              <a:t>디자인한것처럼</a:t>
            </a:r>
            <a:r>
              <a:rPr lang="ko-KR" altLang="en-US" sz="1200" dirty="0">
                <a:solidFill>
                  <a:srgbClr val="333333"/>
                </a:solidFill>
              </a:rPr>
              <a:t> 행동하는 것을 원치 </a:t>
            </a:r>
            <a:r>
              <a:rPr lang="ko-KR" altLang="en-US" sz="1200" dirty="0" err="1">
                <a:solidFill>
                  <a:srgbClr val="333333"/>
                </a:solidFill>
              </a:rPr>
              <a:t>않을것입니다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이를 방지하기 위해 저희 사이트에서는 </a:t>
            </a:r>
            <a:r>
              <a:rPr lang="ko-KR" altLang="en-US" sz="1200" dirty="0" err="1">
                <a:solidFill>
                  <a:srgbClr val="333333"/>
                </a:solidFill>
              </a:rPr>
              <a:t>네일아트를</a:t>
            </a:r>
            <a:r>
              <a:rPr lang="ko-KR" altLang="en-US" sz="1200" dirty="0">
                <a:solidFill>
                  <a:srgbClr val="333333"/>
                </a:solidFill>
              </a:rPr>
              <a:t> </a:t>
            </a:r>
            <a:r>
              <a:rPr lang="en-US" altLang="ko-KR" sz="1200" dirty="0">
                <a:solidFill>
                  <a:srgbClr val="333333"/>
                </a:solidFill>
              </a:rPr>
              <a:t>NFT</a:t>
            </a:r>
            <a:r>
              <a:rPr lang="ko-KR" altLang="en-US" sz="1200" dirty="0">
                <a:solidFill>
                  <a:srgbClr val="333333"/>
                </a:solidFill>
              </a:rPr>
              <a:t>화합니다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333333"/>
                </a:solidFill>
              </a:rPr>
              <a:t>NFT</a:t>
            </a:r>
            <a:r>
              <a:rPr lang="ko-KR" altLang="en-US" sz="1200" dirty="0">
                <a:solidFill>
                  <a:srgbClr val="333333"/>
                </a:solidFill>
              </a:rPr>
              <a:t>는 최근 많은 관심을 </a:t>
            </a:r>
            <a:r>
              <a:rPr lang="ko-KR" altLang="en-US" sz="1200" dirty="0" err="1">
                <a:solidFill>
                  <a:srgbClr val="333333"/>
                </a:solidFill>
              </a:rPr>
              <a:t>받고있는</a:t>
            </a:r>
            <a:r>
              <a:rPr lang="ko-KR" altLang="en-US" sz="1200" dirty="0">
                <a:solidFill>
                  <a:srgbClr val="333333"/>
                </a:solidFill>
              </a:rPr>
              <a:t> 블록체인 기술로써 저희는 </a:t>
            </a:r>
            <a:r>
              <a:rPr lang="en-US" altLang="ko-KR" sz="1200" dirty="0">
                <a:solidFill>
                  <a:srgbClr val="333333"/>
                </a:solidFill>
              </a:rPr>
              <a:t>NFT</a:t>
            </a:r>
            <a:r>
              <a:rPr lang="ko-KR" altLang="en-US" sz="1200" dirty="0">
                <a:solidFill>
                  <a:srgbClr val="333333"/>
                </a:solidFill>
              </a:rPr>
              <a:t>의 고유성과 위</a:t>
            </a:r>
            <a:r>
              <a:rPr lang="en-US" altLang="ko-KR" sz="1200" dirty="0">
                <a:solidFill>
                  <a:srgbClr val="333333"/>
                </a:solidFill>
              </a:rPr>
              <a:t>,</a:t>
            </a:r>
            <a:r>
              <a:rPr lang="ko-KR" altLang="en-US" sz="1200" dirty="0">
                <a:solidFill>
                  <a:srgbClr val="333333"/>
                </a:solidFill>
              </a:rPr>
              <a:t>변조가 어려운 특성에 주목하였습니다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ko-KR" altLang="en-US" sz="1200" dirty="0">
                <a:solidFill>
                  <a:srgbClr val="333333"/>
                </a:solidFill>
              </a:rPr>
            </a:br>
            <a:br>
              <a:rPr lang="ko-KR" altLang="en-US" sz="1200" dirty="0">
                <a:solidFill>
                  <a:srgbClr val="333333"/>
                </a:solidFill>
              </a:rPr>
            </a:br>
            <a:endParaRPr sz="1800" dirty="0">
              <a:solidFill>
                <a:srgbClr val="4E4343"/>
              </a:solidFill>
            </a:endParaRPr>
          </a:p>
        </p:txBody>
      </p:sp>
      <p:sp>
        <p:nvSpPr>
          <p:cNvPr id="308" name="Google Shape;3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발표순서는 다음과 같이 먼저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UCC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시청한 후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기획배경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부터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팀원 소개까지 저희의 프로젝트를 소개하도록 하겠습니다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(3</a:t>
            </a:r>
            <a:r>
              <a:rPr lang="ko-KR" altLang="en-US" dirty="0" err="1"/>
              <a:t>초후</a:t>
            </a:r>
            <a:r>
              <a:rPr lang="ko-KR" altLang="en-US" dirty="0"/>
              <a:t> 넘기기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bdec683e6_0_6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000" dirty="0">
                <a:solidFill>
                  <a:srgbClr val="4E4343"/>
                </a:solidFill>
              </a:rPr>
              <a:t>NFT</a:t>
            </a:r>
            <a:r>
              <a:rPr lang="ko-KR" altLang="en-US" sz="1000" dirty="0" err="1">
                <a:solidFill>
                  <a:srgbClr val="4E4343"/>
                </a:solidFill>
              </a:rPr>
              <a:t>를</a:t>
            </a:r>
            <a:r>
              <a:rPr lang="ko-KR" altLang="en-US" sz="1000" dirty="0">
                <a:solidFill>
                  <a:srgbClr val="4E4343"/>
                </a:solidFill>
              </a:rPr>
              <a:t> 발급할 때 </a:t>
            </a:r>
            <a:r>
              <a:rPr lang="en-US" altLang="ko-KR" sz="1000" dirty="0">
                <a:solidFill>
                  <a:srgbClr val="4E4343"/>
                </a:solidFill>
              </a:rPr>
              <a:t>IPFS</a:t>
            </a:r>
            <a:r>
              <a:rPr lang="ko-KR" altLang="en-US" sz="1000" dirty="0">
                <a:solidFill>
                  <a:srgbClr val="4E4343"/>
                </a:solidFill>
              </a:rPr>
              <a:t>에 </a:t>
            </a:r>
            <a:r>
              <a:rPr lang="en-US" altLang="ko-KR" sz="1000" dirty="0">
                <a:solidFill>
                  <a:srgbClr val="4E4343"/>
                </a:solidFill>
              </a:rPr>
              <a:t>JSON</a:t>
            </a:r>
            <a:r>
              <a:rPr lang="ko-KR" altLang="en-US" sz="1000" dirty="0">
                <a:solidFill>
                  <a:srgbClr val="4E4343"/>
                </a:solidFill>
              </a:rPr>
              <a:t>형식으로 정보를 업로드하여 </a:t>
            </a:r>
            <a:r>
              <a:rPr lang="ko-KR" altLang="en-US" sz="1000" dirty="0">
                <a:solidFill>
                  <a:srgbClr val="333333"/>
                </a:solidFill>
              </a:rPr>
              <a:t>🟢 </a:t>
            </a:r>
            <a:r>
              <a:rPr lang="ko-KR" altLang="en-US" sz="1000" dirty="0" err="1">
                <a:solidFill>
                  <a:srgbClr val="4E4343"/>
                </a:solidFill>
              </a:rPr>
              <a:t>위변조</a:t>
            </a:r>
            <a:r>
              <a:rPr lang="en-US" altLang="ko-KR" sz="1000" dirty="0">
                <a:solidFill>
                  <a:srgbClr val="4E4343"/>
                </a:solidFill>
              </a:rPr>
              <a:t>, </a:t>
            </a:r>
            <a:r>
              <a:rPr lang="ko-KR" altLang="en-US" sz="1000" dirty="0">
                <a:solidFill>
                  <a:srgbClr val="4E4343"/>
                </a:solidFill>
              </a:rPr>
              <a:t>수정 등이 불가능하게 합니다</a:t>
            </a:r>
            <a:r>
              <a:rPr lang="en-US" altLang="ko-KR" sz="1000" dirty="0">
                <a:solidFill>
                  <a:srgbClr val="4E4343"/>
                </a:solidFill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>
                <a:solidFill>
                  <a:srgbClr val="4E4343"/>
                </a:solidFill>
              </a:rPr>
              <a:t>이로써 디자이너들은 저작권 관련 문제가 발생시 </a:t>
            </a:r>
            <a:r>
              <a:rPr lang="ko-KR" altLang="en-US" sz="1000" dirty="0" err="1">
                <a:solidFill>
                  <a:srgbClr val="4E4343"/>
                </a:solidFill>
              </a:rPr>
              <a:t>네일아트</a:t>
            </a:r>
            <a:r>
              <a:rPr lang="ko-KR" altLang="en-US" sz="1000" dirty="0">
                <a:solidFill>
                  <a:srgbClr val="4E4343"/>
                </a:solidFill>
              </a:rPr>
              <a:t> 도안의 원본을 주장 할 수 있습니다</a:t>
            </a:r>
            <a:r>
              <a:rPr lang="en-US" altLang="ko-KR" sz="1000" dirty="0">
                <a:solidFill>
                  <a:srgbClr val="4E4343"/>
                </a:solidFill>
              </a:rPr>
              <a:t>.</a:t>
            </a:r>
          </a:p>
        </p:txBody>
      </p:sp>
      <p:sp>
        <p:nvSpPr>
          <p:cNvPr id="325" name="Google Shape;325;g12bdec683e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bdec683e6_0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사용한 </a:t>
            </a:r>
            <a:r>
              <a:rPr lang="ko-KR" altLang="en-US" dirty="0" err="1"/>
              <a:t>기술스택을</a:t>
            </a:r>
            <a:r>
              <a:rPr lang="ko-KR" altLang="en-US" dirty="0"/>
              <a:t> 간단하게 알려드리자면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프론트에서는 </a:t>
            </a:r>
            <a:r>
              <a:rPr lang="ko-KR" altLang="en-US" dirty="0" err="1"/>
              <a:t>리액트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백에서는</a:t>
            </a:r>
            <a:r>
              <a:rPr lang="ko-KR" altLang="en-US" dirty="0"/>
              <a:t> </a:t>
            </a:r>
            <a:r>
              <a:rPr lang="ko-KR" altLang="en-US" dirty="0" err="1"/>
              <a:t>스프링부트를</a:t>
            </a:r>
            <a:r>
              <a:rPr lang="ko-KR" altLang="en-US" dirty="0"/>
              <a:t> 사용하였고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블록체인 기술로는 </a:t>
            </a:r>
            <a:r>
              <a:rPr lang="en-US" altLang="ko-KR" dirty="0"/>
              <a:t>web3</a:t>
            </a:r>
            <a:r>
              <a:rPr lang="ko-KR" altLang="en-US" dirty="0"/>
              <a:t>와 </a:t>
            </a:r>
            <a:r>
              <a:rPr lang="en-US" altLang="ko-KR" dirty="0"/>
              <a:t>IPFS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머신러닝에는</a:t>
            </a:r>
            <a:r>
              <a:rPr lang="ko-KR" altLang="en-US" dirty="0"/>
              <a:t> </a:t>
            </a:r>
            <a:r>
              <a:rPr lang="ko-KR" altLang="en-US" dirty="0" err="1"/>
              <a:t>텐서플로우를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dirty="0"/>
          </a:p>
        </p:txBody>
      </p:sp>
      <p:sp>
        <p:nvSpPr>
          <p:cNvPr id="454" name="Google Shape;454;g12bdec683e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c38f04434_0_10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기대효과와 향후 발전계획을 이야기 하며 발표 마무리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/>
            </a:br>
            <a:br>
              <a:rPr lang="en-US" altLang="ko-KR" dirty="0"/>
            </a:br>
            <a:endParaRPr dirty="0"/>
          </a:p>
        </p:txBody>
      </p:sp>
      <p:sp>
        <p:nvSpPr>
          <p:cNvPr id="462" name="Google Shape;462;g12c38f0443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be80ea147_0_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미리네일의</a:t>
            </a:r>
            <a:r>
              <a:rPr lang="ko-KR" altLang="en-US" dirty="0">
                <a:solidFill>
                  <a:schemeClr val="dk1"/>
                </a:solidFill>
              </a:rPr>
              <a:t> 기대효과를 디자이너와 유저를 구분하여 나눠보았습니다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디자이너에게는 원작자 증명에</a:t>
            </a: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r>
              <a:rPr lang="ko-KR" altLang="en-US" dirty="0">
                <a:solidFill>
                  <a:schemeClr val="dk1"/>
                </a:solidFill>
              </a:rPr>
              <a:t> 따른 수익증대와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간편한 예약관리로</a:t>
            </a: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 err="1">
                <a:solidFill>
                  <a:schemeClr val="dk1"/>
                </a:solidFill>
              </a:rPr>
              <a:t>스케쥴링에</a:t>
            </a:r>
            <a:r>
              <a:rPr lang="ko-KR" altLang="en-US" dirty="0">
                <a:solidFill>
                  <a:schemeClr val="dk1"/>
                </a:solidFill>
              </a:rPr>
              <a:t> 도움을 주며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웹을통해</a:t>
            </a: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r>
              <a:rPr lang="ko-KR" altLang="en-US" dirty="0">
                <a:solidFill>
                  <a:schemeClr val="dk1"/>
                </a:solidFill>
              </a:rPr>
              <a:t> 더 많은 고객유치가 가능하게 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>
                <a:solidFill>
                  <a:schemeClr val="dk1"/>
                </a:solidFill>
              </a:rPr>
            </a:br>
            <a:br>
              <a:rPr lang="en-US" altLang="ko-KR" dirty="0">
                <a:solidFill>
                  <a:schemeClr val="dk1"/>
                </a:solidFill>
              </a:rPr>
            </a:b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473" name="Google Shape;473;g12be80ea14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384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be80ea147_0_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사이트 이용자들에게는 </a:t>
            </a:r>
            <a:r>
              <a:rPr lang="ko-KR" altLang="en-US" dirty="0" err="1">
                <a:solidFill>
                  <a:schemeClr val="dk1"/>
                </a:solidFill>
              </a:rPr>
              <a:t>네일아트</a:t>
            </a:r>
            <a:r>
              <a:rPr lang="ko-KR" altLang="en-US" dirty="0">
                <a:solidFill>
                  <a:schemeClr val="dk1"/>
                </a:solidFill>
              </a:rPr>
              <a:t> 실패 확률을 줄임으로써</a:t>
            </a: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r>
              <a:rPr lang="ko-KR" altLang="en-US" dirty="0">
                <a:solidFill>
                  <a:schemeClr val="dk1"/>
                </a:solidFill>
              </a:rPr>
              <a:t> 경제적인 이득을 볼 수 있고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r>
              <a:rPr lang="en-US" altLang="ko-KR" dirty="0">
                <a:solidFill>
                  <a:schemeClr val="dk1"/>
                </a:solidFill>
              </a:rPr>
              <a:t>AR </a:t>
            </a:r>
            <a:r>
              <a:rPr lang="ko-KR" altLang="en-US" dirty="0">
                <a:solidFill>
                  <a:schemeClr val="dk1"/>
                </a:solidFill>
              </a:rPr>
              <a:t>피팅을 통해 내 손에 맞는 </a:t>
            </a:r>
            <a:r>
              <a:rPr lang="ko-KR" altLang="en-US" dirty="0" err="1">
                <a:solidFill>
                  <a:schemeClr val="dk1"/>
                </a:solidFill>
              </a:rPr>
              <a:t>네일을</a:t>
            </a:r>
            <a:r>
              <a:rPr lang="ko-KR" altLang="en-US" dirty="0">
                <a:solidFill>
                  <a:schemeClr val="dk1"/>
                </a:solidFill>
              </a:rPr>
              <a:t> 정할 수 있으며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네일에</a:t>
            </a:r>
            <a:r>
              <a:rPr lang="ko-KR" altLang="en-US" dirty="0">
                <a:solidFill>
                  <a:schemeClr val="dk1"/>
                </a:solidFill>
              </a:rPr>
              <a:t> 관한 질문과 답변을 통해</a:t>
            </a: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r>
              <a:rPr lang="ko-KR" altLang="en-US" dirty="0">
                <a:solidFill>
                  <a:schemeClr val="dk1"/>
                </a:solidFill>
              </a:rPr>
              <a:t> 다양한 사람들에게 정보를 얻을 수 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>
                <a:solidFill>
                  <a:schemeClr val="dk1"/>
                </a:solidFill>
              </a:rPr>
            </a:br>
            <a:br>
              <a:rPr lang="en-US" altLang="ko-KR" dirty="0">
                <a:solidFill>
                  <a:schemeClr val="dk1"/>
                </a:solidFill>
              </a:rPr>
            </a:b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473" name="Google Shape;473;g12be80ea14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be80ea147_0_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만일 향후에 </a:t>
            </a:r>
            <a:r>
              <a:rPr lang="ko-KR" altLang="en-US" dirty="0" err="1">
                <a:solidFill>
                  <a:schemeClr val="dk1"/>
                </a:solidFill>
              </a:rPr>
              <a:t>저희사이트를</a:t>
            </a:r>
            <a:r>
              <a:rPr lang="ko-KR" altLang="en-US" dirty="0">
                <a:solidFill>
                  <a:schemeClr val="dk1"/>
                </a:solidFill>
              </a:rPr>
              <a:t> 더욱 발전시키면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데이터 셋을 늘려서</a:t>
            </a: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r>
              <a:rPr lang="ko-KR" altLang="en-US" dirty="0">
                <a:solidFill>
                  <a:schemeClr val="dk1"/>
                </a:solidFill>
              </a:rPr>
              <a:t> 손톱의 인식률을 높이고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영상처리를 최대한 프론트에서 함으로써</a:t>
            </a: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r>
              <a:rPr lang="ko-KR" altLang="en-US" dirty="0">
                <a:solidFill>
                  <a:schemeClr val="dk1"/>
                </a:solidFill>
              </a:rPr>
              <a:t> 효율을 개선시키고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현재 일부페이지만 반응형 웹이 </a:t>
            </a:r>
            <a:r>
              <a:rPr lang="ko-KR" altLang="en-US" dirty="0" err="1">
                <a:solidFill>
                  <a:schemeClr val="dk1"/>
                </a:solidFill>
              </a:rPr>
              <a:t>적용되어있지만</a:t>
            </a:r>
            <a:r>
              <a:rPr lang="ko-KR" altLang="en-US" dirty="0">
                <a:solidFill>
                  <a:schemeClr val="dk1"/>
                </a:solidFill>
              </a:rPr>
              <a:t> 이를</a:t>
            </a: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r>
              <a:rPr lang="ko-KR" altLang="en-US" dirty="0">
                <a:solidFill>
                  <a:schemeClr val="dk1"/>
                </a:solidFill>
              </a:rPr>
              <a:t> 모든 페이지에 반응형을 적용시키는 방향으로 생각해 볼 수 있겠습니다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>
                <a:solidFill>
                  <a:schemeClr val="dk1"/>
                </a:solidFill>
              </a:rPr>
            </a:br>
            <a:br>
              <a:rPr lang="en-US" altLang="ko-KR" dirty="0">
                <a:solidFill>
                  <a:schemeClr val="dk1"/>
                </a:solidFill>
              </a:rPr>
            </a:b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473" name="Google Shape;473;g12be80ea14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886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c38f04434_0_10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ko-KR" altLang="en-US" dirty="0" err="1"/>
              <a:t>미리네일을</a:t>
            </a:r>
            <a:r>
              <a:rPr lang="ko-KR" altLang="en-US" dirty="0"/>
              <a:t> 만든 멋진 </a:t>
            </a:r>
            <a:r>
              <a:rPr lang="ko-KR" altLang="en-US" dirty="0" err="1"/>
              <a:t>저희팀원들을</a:t>
            </a:r>
            <a:r>
              <a:rPr lang="ko-KR" altLang="en-US" dirty="0"/>
              <a:t> 소개하고 마무리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/>
            </a:br>
            <a:br>
              <a:rPr lang="en-US" altLang="ko-KR" dirty="0"/>
            </a:br>
            <a:endParaRPr dirty="0"/>
          </a:p>
        </p:txBody>
      </p:sp>
      <p:sp>
        <p:nvSpPr>
          <p:cNvPr id="462" name="Google Shape;462;g12c38f0443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166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533929b97_3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저희팀은</a:t>
            </a:r>
            <a:r>
              <a:rPr lang="en-US" dirty="0"/>
              <a:t> </a:t>
            </a:r>
            <a:r>
              <a:rPr lang="en-US" dirty="0" err="1"/>
              <a:t>프론트엔드와</a:t>
            </a:r>
            <a:r>
              <a:rPr lang="en-US" dirty="0"/>
              <a:t> </a:t>
            </a:r>
            <a:r>
              <a:rPr lang="en-US" dirty="0" err="1"/>
              <a:t>백엔드</a:t>
            </a:r>
            <a:r>
              <a:rPr lang="en-US" dirty="0"/>
              <a:t>, </a:t>
            </a:r>
            <a:r>
              <a:rPr lang="en-US" dirty="0" err="1"/>
              <a:t>AR과</a:t>
            </a:r>
            <a:r>
              <a:rPr lang="en-US" dirty="0"/>
              <a:t> </a:t>
            </a:r>
            <a:r>
              <a:rPr lang="en-US" dirty="0" err="1"/>
              <a:t>NFT를</a:t>
            </a:r>
            <a:r>
              <a:rPr lang="en-US" dirty="0"/>
              <a:t> </a:t>
            </a:r>
            <a:r>
              <a:rPr lang="en-US" dirty="0" err="1"/>
              <a:t>역할을</a:t>
            </a:r>
            <a:r>
              <a:rPr lang="en-US" dirty="0"/>
              <a:t> </a:t>
            </a:r>
            <a:r>
              <a:rPr lang="en-US" dirty="0" err="1"/>
              <a:t>나눠서</a:t>
            </a:r>
            <a:r>
              <a:rPr lang="en-US" dirty="0"/>
              <a:t> </a:t>
            </a:r>
            <a:r>
              <a:rPr lang="en-US" dirty="0" err="1"/>
              <a:t>프로젝트를</a:t>
            </a:r>
            <a:r>
              <a:rPr lang="en-US" dirty="0"/>
              <a:t> </a:t>
            </a:r>
            <a:r>
              <a:rPr lang="en-US" dirty="0" err="1"/>
              <a:t>진행하였으며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팀원과</a:t>
            </a:r>
            <a:r>
              <a:rPr lang="en-US" dirty="0"/>
              <a:t> </a:t>
            </a:r>
            <a:r>
              <a:rPr lang="en-US" dirty="0" err="1"/>
              <a:t>역할</a:t>
            </a:r>
            <a:r>
              <a:rPr lang="en-US" dirty="0"/>
              <a:t> </a:t>
            </a:r>
            <a:r>
              <a:rPr lang="en-US" dirty="0" err="1"/>
              <a:t>분배는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같이하였습니다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29" name="Google Shape;129;g12533929b9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533929b97_12_3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이상으로 발표 마치겠습니다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질문있으시다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면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편하게 질문 해주시면 감사하겠습니다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endParaRPr dirty="0"/>
          </a:p>
        </p:txBody>
      </p:sp>
      <p:sp>
        <p:nvSpPr>
          <p:cNvPr id="486" name="Google Shape;486;g12533929b97_1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9" name="Google Shape;4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c48571801_7_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우선 본격적인 발표를 시작하기에 앞서 “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네일에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빠진 그들의 이야기”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UCC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보고 이어가겠습니다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endParaRPr lang="en-US" altLang="ko-KR" dirty="0"/>
          </a:p>
        </p:txBody>
      </p:sp>
      <p:sp>
        <p:nvSpPr>
          <p:cNvPr id="118" name="Google Shape;118;g12c48571801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방금 전 마지막 단계인 </a:t>
            </a:r>
            <a:r>
              <a:rPr lang="en-US" sz="1200" dirty="0" err="1">
                <a:solidFill>
                  <a:srgbClr val="333333"/>
                </a:solidFill>
              </a:rPr>
              <a:t>SSD는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하나의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이미지만으로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여러가지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크기의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객체를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검출하기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위해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다중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스케일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특징맵을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이용하는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방식</a:t>
            </a:r>
            <a:r>
              <a:rPr lang="en-US" sz="1200" dirty="0">
                <a:solidFill>
                  <a:srgbClr val="333333"/>
                </a:solidFill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333333"/>
                </a:solidFill>
              </a:rPr>
              <a:t>각 </a:t>
            </a:r>
            <a:r>
              <a:rPr lang="ko-KR" altLang="en-US" sz="1200" dirty="0" err="1">
                <a:solidFill>
                  <a:srgbClr val="333333"/>
                </a:solidFill>
              </a:rPr>
              <a:t>특징맵으로</a:t>
            </a:r>
            <a:r>
              <a:rPr lang="ko-KR" altLang="en-US" sz="1200" dirty="0">
                <a:solidFill>
                  <a:srgbClr val="333333"/>
                </a:solidFill>
              </a:rPr>
              <a:t>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어느 위치에서 어떤 물체를 인식하였는지에 대한 데이터들을 받아온다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출력된 데이터 중 실제 물체와 겹치는 부분이</a:t>
            </a:r>
            <a:r>
              <a:rPr lang="ko-KR" alt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최대값인 데이터만 추출한다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200" dirty="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333333"/>
                </a:solidFill>
              </a:rPr>
              <a:t>실시간으로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객체를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검출하는데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있</a:t>
            </a:r>
            <a:r>
              <a:rPr lang="ko-KR" altLang="en-US" sz="1200" dirty="0">
                <a:solidFill>
                  <a:srgbClr val="333333"/>
                </a:solidFill>
              </a:rPr>
              <a:t>어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속도와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정확성이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가장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ko-KR" altLang="en-US" sz="1200" dirty="0">
                <a:solidFill>
                  <a:srgbClr val="333333"/>
                </a:solidFill>
              </a:rPr>
              <a:t>효율적이라 </a:t>
            </a:r>
            <a:r>
              <a:rPr lang="en-US" sz="1200" dirty="0" err="1">
                <a:solidFill>
                  <a:srgbClr val="333333"/>
                </a:solidFill>
              </a:rPr>
              <a:t>알려져있음</a:t>
            </a:r>
            <a:endParaRPr sz="1200"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415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be80ea147_0_3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저희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UCC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재밌있게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보셨나요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??</a:t>
            </a:r>
          </a:p>
          <a:p>
            <a:pPr rtl="0"/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rtl="0"/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UCC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보시고 저처럼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네일아트에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관심이 생긴 분들이 정말 많은 것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같아보입니다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!</a:t>
            </a:r>
          </a:p>
          <a:p>
            <a:pPr rtl="0"/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rtl="0"/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그럼 발표 기획배경으로 이어서 진행하겠습니다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!</a:t>
            </a:r>
            <a:br>
              <a:rPr lang="ko-KR" altLang="en-US" dirty="0"/>
            </a:br>
            <a:br>
              <a:rPr lang="ko-KR" altLang="en-US" dirty="0"/>
            </a:br>
            <a:endParaRPr lang="en-US" dirty="0"/>
          </a:p>
        </p:txBody>
      </p:sp>
      <p:sp>
        <p:nvSpPr>
          <p:cNvPr id="171" name="Google Shape;171;g12be80ea14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c48571801_3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err="1"/>
              <a:t>네일</a:t>
            </a:r>
            <a:r>
              <a:rPr lang="en-US" dirty="0"/>
              <a:t> </a:t>
            </a:r>
            <a:r>
              <a:rPr lang="en-US" dirty="0" err="1"/>
              <a:t>시장은</a:t>
            </a:r>
            <a:r>
              <a:rPr lang="en-US" dirty="0"/>
              <a:t> </a:t>
            </a:r>
            <a:r>
              <a:rPr lang="en-US" dirty="0" err="1"/>
              <a:t>코로나</a:t>
            </a:r>
            <a:r>
              <a:rPr lang="en-US" dirty="0"/>
              <a:t> </a:t>
            </a:r>
            <a:r>
              <a:rPr lang="en-US" dirty="0" err="1"/>
              <a:t>이전에도</a:t>
            </a:r>
            <a:r>
              <a:rPr lang="en-US" dirty="0"/>
              <a:t> </a:t>
            </a:r>
            <a:r>
              <a:rPr lang="ko-KR" altLang="en-US" dirty="0"/>
              <a:t>크게</a:t>
            </a:r>
            <a:r>
              <a:rPr lang="en-US" dirty="0"/>
              <a:t> </a:t>
            </a:r>
            <a:r>
              <a:rPr lang="en-US" dirty="0" err="1"/>
              <a:t>성장하는</a:t>
            </a:r>
            <a:r>
              <a:rPr lang="en-US" dirty="0"/>
              <a:t> </a:t>
            </a:r>
            <a:r>
              <a:rPr lang="en-US" dirty="0" err="1"/>
              <a:t>추세를</a:t>
            </a:r>
            <a:r>
              <a:rPr lang="en-US" dirty="0"/>
              <a:t> </a:t>
            </a:r>
            <a:r>
              <a:rPr lang="en-US" dirty="0" err="1"/>
              <a:t>보였었습니다</a:t>
            </a:r>
            <a:r>
              <a:rPr lang="en-US" dirty="0"/>
              <a:t>. </a:t>
            </a:r>
            <a:r>
              <a:rPr lang="en-US" dirty="0" err="1"/>
              <a:t>코로나가</a:t>
            </a:r>
            <a:r>
              <a:rPr lang="en-US" dirty="0"/>
              <a:t> </a:t>
            </a:r>
            <a:r>
              <a:rPr lang="en-US" dirty="0" err="1"/>
              <a:t>시작한</a:t>
            </a:r>
            <a:r>
              <a:rPr lang="en-US" dirty="0"/>
              <a:t> 2020년 </a:t>
            </a:r>
            <a:r>
              <a:rPr lang="en-US" dirty="0" err="1"/>
              <a:t>이후로는</a:t>
            </a:r>
            <a:r>
              <a:rPr lang="en-US" dirty="0"/>
              <a:t> </a:t>
            </a:r>
            <a:r>
              <a:rPr lang="en-US" dirty="0" err="1"/>
              <a:t>더욱</a:t>
            </a:r>
            <a:r>
              <a:rPr lang="en-US" dirty="0"/>
              <a:t> </a:t>
            </a:r>
            <a:r>
              <a:rPr lang="en-US" dirty="0" err="1"/>
              <a:t>폭발적인</a:t>
            </a:r>
            <a:r>
              <a:rPr lang="en-US" dirty="0"/>
              <a:t> </a:t>
            </a:r>
            <a:r>
              <a:rPr lang="ko-KR" altLang="en-US" sz="1100" dirty="0">
                <a:solidFill>
                  <a:srgbClr val="333333"/>
                </a:solidFill>
              </a:rPr>
              <a:t>🟢 </a:t>
            </a:r>
            <a:r>
              <a:rPr lang="en-US" dirty="0" err="1"/>
              <a:t>속도로</a:t>
            </a:r>
            <a:r>
              <a:rPr lang="en-US" dirty="0"/>
              <a:t> </a:t>
            </a:r>
            <a:r>
              <a:rPr lang="en-US" dirty="0" err="1"/>
              <a:t>성장을</a:t>
            </a:r>
            <a:r>
              <a:rPr lang="en-US" dirty="0"/>
              <a:t> </a:t>
            </a:r>
            <a:r>
              <a:rPr lang="en-US" dirty="0" err="1"/>
              <a:t>하고</a:t>
            </a:r>
            <a:r>
              <a:rPr lang="en-US" dirty="0"/>
              <a:t> </a:t>
            </a:r>
            <a:r>
              <a:rPr lang="en-US" dirty="0" err="1"/>
              <a:t>있으며</a:t>
            </a:r>
            <a:r>
              <a:rPr lang="en-US" dirty="0"/>
              <a:t> </a:t>
            </a:r>
            <a:r>
              <a:rPr lang="en-US" dirty="0" err="1"/>
              <a:t>전국적으로</a:t>
            </a:r>
            <a:r>
              <a:rPr lang="en-US" dirty="0"/>
              <a:t> </a:t>
            </a:r>
            <a:r>
              <a:rPr lang="en-US" dirty="0" err="1"/>
              <a:t>네일숍</a:t>
            </a:r>
            <a:r>
              <a:rPr lang="en-US" dirty="0"/>
              <a:t> </a:t>
            </a:r>
            <a:r>
              <a:rPr lang="en-US" dirty="0" err="1"/>
              <a:t>업체</a:t>
            </a:r>
            <a:r>
              <a:rPr lang="en-US" dirty="0"/>
              <a:t> </a:t>
            </a:r>
            <a:r>
              <a:rPr lang="en-US" dirty="0" err="1"/>
              <a:t>수도</a:t>
            </a:r>
            <a:r>
              <a:rPr lang="en-US" dirty="0"/>
              <a:t> </a:t>
            </a:r>
            <a:r>
              <a:rPr lang="en-US" dirty="0" err="1"/>
              <a:t>늘어나고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 </a:t>
            </a:r>
            <a:r>
              <a:rPr lang="en-US" dirty="0" err="1"/>
              <a:t>비단</a:t>
            </a:r>
            <a:r>
              <a:rPr lang="en-US" dirty="0"/>
              <a:t> </a:t>
            </a:r>
            <a:r>
              <a:rPr lang="en-US" dirty="0" err="1"/>
              <a:t>우리나라</a:t>
            </a:r>
            <a:r>
              <a:rPr lang="en-US" dirty="0"/>
              <a:t> </a:t>
            </a:r>
            <a:r>
              <a:rPr lang="en-US" dirty="0" err="1"/>
              <a:t>뿐만</a:t>
            </a:r>
            <a:r>
              <a:rPr lang="en-US" dirty="0"/>
              <a:t> </a:t>
            </a:r>
            <a:r>
              <a:rPr lang="en-US" dirty="0" err="1"/>
              <a:t>아니라</a:t>
            </a:r>
            <a:r>
              <a:rPr lang="en-US" dirty="0"/>
              <a:t> </a:t>
            </a:r>
            <a:r>
              <a:rPr lang="en-US" dirty="0" err="1"/>
              <a:t>일본과</a:t>
            </a:r>
            <a:r>
              <a:rPr lang="en-US" dirty="0"/>
              <a:t> </a:t>
            </a:r>
            <a:r>
              <a:rPr lang="en-US" dirty="0" err="1"/>
              <a:t>중국</a:t>
            </a:r>
            <a:r>
              <a:rPr lang="en-US" dirty="0"/>
              <a:t>, </a:t>
            </a:r>
            <a:r>
              <a:rPr lang="en-US" dirty="0" err="1"/>
              <a:t>미국</a:t>
            </a:r>
            <a:r>
              <a:rPr lang="en-US" dirty="0"/>
              <a:t> </a:t>
            </a:r>
            <a:r>
              <a:rPr lang="en-US" dirty="0" err="1"/>
              <a:t>모두</a:t>
            </a:r>
            <a:r>
              <a:rPr lang="en-US" dirty="0"/>
              <a:t> </a:t>
            </a:r>
            <a:r>
              <a:rPr lang="en-US" dirty="0" err="1"/>
              <a:t>네일</a:t>
            </a:r>
            <a:r>
              <a:rPr lang="en-US" dirty="0"/>
              <a:t> </a:t>
            </a:r>
            <a:r>
              <a:rPr lang="en-US" dirty="0" err="1"/>
              <a:t>산업은</a:t>
            </a:r>
            <a:r>
              <a:rPr lang="en-US" dirty="0"/>
              <a:t> </a:t>
            </a:r>
            <a:r>
              <a:rPr lang="en-US" dirty="0" err="1"/>
              <a:t>성장하고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 </a:t>
            </a:r>
            <a:r>
              <a:rPr lang="en-US" dirty="0" err="1"/>
              <a:t>하지만</a:t>
            </a:r>
            <a:r>
              <a:rPr lang="en-US" dirty="0"/>
              <a:t> </a:t>
            </a:r>
            <a:r>
              <a:rPr lang="en-US" dirty="0" err="1"/>
              <a:t>아쉬운</a:t>
            </a:r>
            <a:r>
              <a:rPr lang="en-US" dirty="0"/>
              <a:t> </a:t>
            </a:r>
            <a:r>
              <a:rPr lang="en-US" dirty="0" err="1"/>
              <a:t>점도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 </a:t>
            </a:r>
            <a:r>
              <a:rPr lang="en-US" dirty="0" err="1"/>
              <a:t>성장하는</a:t>
            </a:r>
            <a:r>
              <a:rPr lang="en-US" dirty="0"/>
              <a:t> </a:t>
            </a:r>
            <a:r>
              <a:rPr lang="en-US" dirty="0" err="1"/>
              <a:t>네일</a:t>
            </a:r>
            <a:r>
              <a:rPr lang="en-US" dirty="0"/>
              <a:t> </a:t>
            </a:r>
            <a:r>
              <a:rPr lang="en-US" dirty="0" err="1"/>
              <a:t>시장과는</a:t>
            </a:r>
            <a:r>
              <a:rPr lang="en-US" dirty="0"/>
              <a:t> </a:t>
            </a:r>
            <a:r>
              <a:rPr lang="en-US" dirty="0" err="1"/>
              <a:t>달리</a:t>
            </a:r>
            <a:r>
              <a:rPr lang="en-US" dirty="0"/>
              <a:t> </a:t>
            </a:r>
            <a:r>
              <a:rPr lang="en-US" dirty="0" err="1"/>
              <a:t>이를</a:t>
            </a:r>
            <a:r>
              <a:rPr lang="en-US" dirty="0"/>
              <a:t> </a:t>
            </a:r>
            <a:r>
              <a:rPr lang="en-US" dirty="0" err="1"/>
              <a:t>뒷받침할</a:t>
            </a:r>
            <a:r>
              <a:rPr lang="en-US" dirty="0"/>
              <a:t> </a:t>
            </a:r>
            <a:r>
              <a:rPr lang="en-US" dirty="0" err="1"/>
              <a:t>여러가지</a:t>
            </a:r>
            <a:r>
              <a:rPr lang="en-US" dirty="0"/>
              <a:t> </a:t>
            </a:r>
            <a:r>
              <a:rPr lang="en-US" dirty="0" err="1"/>
              <a:t>서비스들은</a:t>
            </a:r>
            <a:r>
              <a:rPr lang="en-US" dirty="0"/>
              <a:t> </a:t>
            </a:r>
            <a:r>
              <a:rPr lang="en-US" dirty="0" err="1"/>
              <a:t>아직</a:t>
            </a:r>
            <a:r>
              <a:rPr lang="en-US" dirty="0"/>
              <a:t> </a:t>
            </a:r>
            <a:r>
              <a:rPr lang="en-US" dirty="0" err="1"/>
              <a:t>부족한</a:t>
            </a:r>
            <a:r>
              <a:rPr lang="en-US" dirty="0"/>
              <a:t> </a:t>
            </a:r>
            <a:r>
              <a:rPr lang="en-US" dirty="0" err="1"/>
              <a:t>실정입니다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83" name="Google Shape;183;g12c48571801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c48571801_3_9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네일 디자인과 가격 등에 대한 대부분의 정보들은 인스타그램과 같은 소셜들을 통해서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알아봐야하는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것이 현실입니다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네일샵의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경우 가격정찰제가 시행되고 있지 않기 때문에 알아본 가격 이상으로 지불하는 일도 빈번히 일어나 소비자의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불만지수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도 함께 증가하고 있습니다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33333"/>
                </a:solidFill>
              </a:rPr>
              <a:t>🟢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이러한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불편한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점들을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개선하기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위해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미리네일을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기획하게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되었습니다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96" name="Google Shape;196;g12c48571801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533929b97_1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그럼 지금부터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!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미리네일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서비스가 어떤 기능들을 가지고 있는지 소개해 드리겠습니다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endParaRPr dirty="0"/>
          </a:p>
        </p:txBody>
      </p:sp>
      <p:sp>
        <p:nvSpPr>
          <p:cNvPr id="349" name="Google Shape;349;g12533929b97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a794f1fd8_0_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미리네일을</a:t>
            </a:r>
            <a:r>
              <a:rPr lang="en-US" dirty="0"/>
              <a:t> </a:t>
            </a:r>
            <a:r>
              <a:rPr lang="en-US" dirty="0" err="1"/>
              <a:t>이용하는</a:t>
            </a:r>
            <a:r>
              <a:rPr lang="en-US" dirty="0"/>
              <a:t> </a:t>
            </a:r>
            <a:r>
              <a:rPr lang="en-US" dirty="0" err="1"/>
              <a:t>유저는</a:t>
            </a:r>
            <a:r>
              <a:rPr lang="en-US" dirty="0"/>
              <a:t> </a:t>
            </a:r>
            <a:r>
              <a:rPr lang="en-US" dirty="0" err="1"/>
              <a:t>일반유저와</a:t>
            </a:r>
            <a:r>
              <a:rPr lang="en-US" dirty="0"/>
              <a:t> </a:t>
            </a:r>
            <a:r>
              <a:rPr lang="en-US" dirty="0" err="1"/>
              <a:t>디자이너로</a:t>
            </a:r>
            <a:r>
              <a:rPr lang="en-US" dirty="0"/>
              <a:t> </a:t>
            </a:r>
            <a:r>
              <a:rPr lang="en-US" dirty="0" err="1"/>
              <a:t>나뉩니다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디자이너의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ko-KR" altLang="en-US" dirty="0"/>
              <a:t> 별도의</a:t>
            </a:r>
            <a:r>
              <a:rPr lang="en-US" dirty="0"/>
              <a:t> </a:t>
            </a:r>
            <a:r>
              <a:rPr lang="en-US" dirty="0" err="1"/>
              <a:t>디자이너</a:t>
            </a:r>
            <a:r>
              <a:rPr lang="en-US" dirty="0"/>
              <a:t> </a:t>
            </a:r>
            <a:r>
              <a:rPr lang="en-US" dirty="0" err="1"/>
              <a:t>등록</a:t>
            </a:r>
            <a:r>
              <a:rPr lang="ko-KR" altLang="en-US" dirty="0"/>
              <a:t> 절차를 거친</a:t>
            </a:r>
            <a:r>
              <a:rPr lang="en-US" dirty="0"/>
              <a:t> </a:t>
            </a:r>
            <a:r>
              <a:rPr lang="en-US" dirty="0" err="1"/>
              <a:t>후</a:t>
            </a:r>
            <a:r>
              <a:rPr lang="en-US" dirty="0"/>
              <a:t> </a:t>
            </a:r>
            <a:r>
              <a:rPr lang="en-US" dirty="0" err="1"/>
              <a:t>관리자의</a:t>
            </a:r>
            <a:r>
              <a:rPr lang="en-US" dirty="0"/>
              <a:t> </a:t>
            </a:r>
            <a:r>
              <a:rPr lang="en-US" dirty="0" err="1"/>
              <a:t>승인을</a:t>
            </a:r>
            <a:r>
              <a:rPr lang="en-US" dirty="0"/>
              <a:t> </a:t>
            </a:r>
            <a:r>
              <a:rPr lang="en-US" dirty="0" err="1"/>
              <a:t>기다립니다</a:t>
            </a:r>
            <a:r>
              <a:rPr lang="en-US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관리자가</a:t>
            </a:r>
            <a:r>
              <a:rPr lang="en-US" dirty="0"/>
              <a:t> </a:t>
            </a:r>
            <a:r>
              <a:rPr lang="en-US" dirty="0" err="1"/>
              <a:t>관리자</a:t>
            </a:r>
            <a:r>
              <a:rPr lang="en-US" dirty="0"/>
              <a:t> </a:t>
            </a:r>
            <a:r>
              <a:rPr lang="en-US" dirty="0" err="1"/>
              <a:t>페이지에서</a:t>
            </a:r>
            <a:r>
              <a:rPr lang="en-US" dirty="0"/>
              <a:t> </a:t>
            </a:r>
            <a:r>
              <a:rPr lang="en-US" dirty="0" err="1"/>
              <a:t>디자이너의</a:t>
            </a:r>
            <a:r>
              <a:rPr lang="en-US" dirty="0"/>
              <a:t> </a:t>
            </a:r>
            <a:r>
              <a:rPr lang="en-US" dirty="0" err="1"/>
              <a:t>정보와</a:t>
            </a:r>
            <a:r>
              <a:rPr lang="en-US" dirty="0"/>
              <a:t> </a:t>
            </a:r>
            <a:r>
              <a:rPr lang="en-US" dirty="0" err="1"/>
              <a:t>첨부된</a:t>
            </a:r>
            <a:r>
              <a:rPr lang="en-US" dirty="0"/>
              <a:t> </a:t>
            </a:r>
            <a:r>
              <a:rPr lang="en-US" dirty="0" err="1"/>
              <a:t>사업자</a:t>
            </a:r>
            <a:r>
              <a:rPr lang="en-US" dirty="0"/>
              <a:t> </a:t>
            </a:r>
            <a:r>
              <a:rPr lang="en-US" dirty="0" err="1"/>
              <a:t>등록증을</a:t>
            </a:r>
            <a:r>
              <a:rPr lang="en-US" dirty="0"/>
              <a:t> </a:t>
            </a:r>
            <a:r>
              <a:rPr lang="en-US" dirty="0" err="1"/>
              <a:t>확인</a:t>
            </a:r>
            <a:r>
              <a:rPr lang="en-US" dirty="0"/>
              <a:t> </a:t>
            </a:r>
            <a:r>
              <a:rPr lang="en-US" dirty="0" err="1"/>
              <a:t>후</a:t>
            </a:r>
            <a:r>
              <a:rPr lang="en-US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디자이너</a:t>
            </a:r>
            <a:r>
              <a:rPr lang="en-US" dirty="0"/>
              <a:t> </a:t>
            </a:r>
            <a:r>
              <a:rPr lang="en-US" dirty="0" err="1"/>
              <a:t>신청을</a:t>
            </a:r>
            <a:r>
              <a:rPr lang="en-US" dirty="0"/>
              <a:t> </a:t>
            </a:r>
            <a:r>
              <a:rPr lang="en-US" dirty="0" err="1"/>
              <a:t>승인하게</a:t>
            </a:r>
            <a:r>
              <a:rPr lang="en-US" dirty="0"/>
              <a:t> </a:t>
            </a:r>
            <a:r>
              <a:rPr lang="en-US" dirty="0" err="1"/>
              <a:t>되면</a:t>
            </a:r>
            <a:r>
              <a:rPr lang="en-US" dirty="0"/>
              <a:t> </a:t>
            </a: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사이트에서</a:t>
            </a:r>
            <a:r>
              <a:rPr lang="en-US" dirty="0"/>
              <a:t> </a:t>
            </a:r>
            <a:r>
              <a:rPr lang="en-US" dirty="0" err="1"/>
              <a:t>디자이너로써</a:t>
            </a:r>
            <a:r>
              <a:rPr lang="en-US" dirty="0"/>
              <a:t> </a:t>
            </a:r>
            <a:r>
              <a:rPr lang="en-US" dirty="0" err="1"/>
              <a:t>활동</a:t>
            </a:r>
            <a:r>
              <a:rPr lang="en-US" dirty="0"/>
              <a:t> </a:t>
            </a:r>
            <a:r>
              <a:rPr lang="en-US" dirty="0" err="1"/>
              <a:t>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있게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62" name="Google Shape;362;g12a794f1fd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s://k6e101.p.ssafy.i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jpg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8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89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7135659" y="9110371"/>
            <a:ext cx="401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E6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E101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l="12862" r="12870"/>
          <a:stretch/>
        </p:blipFill>
        <p:spPr>
          <a:xfrm>
            <a:off x="6474550" y="1649150"/>
            <a:ext cx="5338900" cy="71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6474550" y="1649150"/>
            <a:ext cx="5338800" cy="7198500"/>
          </a:xfrm>
          <a:prstGeom prst="rect">
            <a:avLst/>
          </a:prstGeom>
          <a:solidFill>
            <a:srgbClr val="000000">
              <a:alpha val="239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0" y="2819492"/>
            <a:ext cx="182880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ibre Baskerville"/>
                <a:ea typeface="Libre Baskerville"/>
                <a:cs typeface="Libre Baskerville"/>
                <a:sym typeface="Libre Baskerville"/>
              </a:rPr>
              <a:t>MIRINAIL</a:t>
            </a:r>
            <a:endParaRPr sz="100" b="0" i="0" u="none" strike="noStrike" cap="none" dirty="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4676544" y="461446"/>
            <a:ext cx="3361075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영남아</a:t>
            </a:r>
            <a:r>
              <a:rPr lang="en-US" sz="3000" dirty="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!  </a:t>
            </a:r>
            <a:r>
              <a:rPr lang="en-US" sz="3600" dirty="0" err="1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</a:t>
            </a:r>
            <a:r>
              <a:rPr lang="en-US" sz="3000" dirty="0" err="1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하자</a:t>
            </a:r>
            <a:endParaRPr sz="2400" dirty="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8" name="Google Shape;503;p41">
            <a:extLst>
              <a:ext uri="{FF2B5EF4-FFF2-40B4-BE49-F238E27FC236}">
                <a16:creationId xmlns:a16="http://schemas.microsoft.com/office/drawing/2014/main" id="{283CD6B5-A0B4-1206-BFF5-03EAA722EB54}"/>
              </a:ext>
            </a:extLst>
          </p:cNvPr>
          <p:cNvSpPr txBox="1"/>
          <p:nvPr/>
        </p:nvSpPr>
        <p:spPr>
          <a:xfrm>
            <a:off x="879545" y="690046"/>
            <a:ext cx="3190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곽동현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어서빈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Gaegu Light"/>
                <a:ea typeface="Gaegu Light"/>
                <a:cs typeface="Gaegu Light"/>
                <a:sym typeface="Gaegu Light"/>
              </a:rPr>
              <a:t>장영남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전호정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최이삭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최호준</a:t>
            </a:r>
            <a:endParaRPr sz="2400" dirty="0">
              <a:solidFill>
                <a:srgbClr val="4E4343"/>
              </a:solidFill>
              <a:latin typeface="Gaegu Light"/>
              <a:ea typeface="Gaegu Light"/>
              <a:cs typeface="Gaegu Light"/>
              <a:sym typeface="Gaeg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8401" y="0"/>
            <a:ext cx="52796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0"/>
          <p:cNvSpPr txBox="1"/>
          <p:nvPr/>
        </p:nvSpPr>
        <p:spPr>
          <a:xfrm>
            <a:off x="11779350" y="5587825"/>
            <a:ext cx="54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1462900" y="4861150"/>
            <a:ext cx="269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1565650" y="5028100"/>
            <a:ext cx="511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 rot="5400000">
            <a:off x="12825292" y="44762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64;p29">
            <a:extLst>
              <a:ext uri="{FF2B5EF4-FFF2-40B4-BE49-F238E27FC236}">
                <a16:creationId xmlns:a16="http://schemas.microsoft.com/office/drawing/2014/main" id="{5AF1689E-9EF4-8E7B-75E9-FBE667B54E8B}"/>
              </a:ext>
            </a:extLst>
          </p:cNvPr>
          <p:cNvSpPr txBox="1"/>
          <p:nvPr/>
        </p:nvSpPr>
        <p:spPr>
          <a:xfrm>
            <a:off x="1057000" y="939625"/>
            <a:ext cx="612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 dirty="0" err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주요</a:t>
            </a:r>
            <a:r>
              <a:rPr lang="en-US" sz="5700" b="1" i="1" dirty="0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en-US" sz="5700" b="1" i="1" dirty="0" err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서비스</a:t>
            </a:r>
            <a:r>
              <a:rPr lang="en-US" sz="5700" b="1" i="1" dirty="0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en-US" sz="5700" b="1" i="1" dirty="0" err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소개</a:t>
            </a:r>
            <a:endParaRPr sz="5700" b="1" i="1" dirty="0">
              <a:solidFill>
                <a:srgbClr val="E8989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3" name="Google Shape;409;p32">
            <a:extLst>
              <a:ext uri="{FF2B5EF4-FFF2-40B4-BE49-F238E27FC236}">
                <a16:creationId xmlns:a16="http://schemas.microsoft.com/office/drawing/2014/main" id="{E655DF80-4C15-F21A-A69D-010280D7ACB4}"/>
              </a:ext>
            </a:extLst>
          </p:cNvPr>
          <p:cNvSpPr txBox="1"/>
          <p:nvPr/>
        </p:nvSpPr>
        <p:spPr>
          <a:xfrm>
            <a:off x="1380550" y="1909213"/>
            <a:ext cx="38990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Designer My Page</a:t>
            </a:r>
            <a:endParaRPr sz="3000" i="1" dirty="0">
              <a:solidFill>
                <a:srgbClr val="88888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319795-3086-8A8C-642F-734DA33A6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01" y="2870175"/>
            <a:ext cx="12090400" cy="6235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 txBox="1"/>
          <p:nvPr/>
        </p:nvSpPr>
        <p:spPr>
          <a:xfrm>
            <a:off x="1057000" y="939625"/>
            <a:ext cx="612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주요 서비스 소개</a:t>
            </a:r>
            <a:endParaRPr sz="5700" b="1" i="1">
              <a:solidFill>
                <a:srgbClr val="E8989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8401" y="1"/>
            <a:ext cx="52796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2"/>
          <p:cNvSpPr txBox="1"/>
          <p:nvPr/>
        </p:nvSpPr>
        <p:spPr>
          <a:xfrm rot="5400000">
            <a:off x="12825292" y="44762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2"/>
          <p:cNvSpPr txBox="1"/>
          <p:nvPr/>
        </p:nvSpPr>
        <p:spPr>
          <a:xfrm>
            <a:off x="1380550" y="1909213"/>
            <a:ext cx="260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Community</a:t>
            </a:r>
            <a:endParaRPr sz="3000" i="1" dirty="0">
              <a:solidFill>
                <a:srgbClr val="88888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B3CB98-8F69-D1E0-91A8-4CD755B4B8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0"/>
          <a:stretch/>
        </p:blipFill>
        <p:spPr>
          <a:xfrm>
            <a:off x="1238491" y="2986349"/>
            <a:ext cx="11769910" cy="6235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/>
          <p:nvPr/>
        </p:nvSpPr>
        <p:spPr>
          <a:xfrm>
            <a:off x="1057000" y="939625"/>
            <a:ext cx="612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주요 서비스 소개</a:t>
            </a:r>
            <a:endParaRPr sz="5700" b="1" i="1">
              <a:solidFill>
                <a:srgbClr val="E8989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417" name="Google Shape;41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8401" y="1"/>
            <a:ext cx="52796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3"/>
          <p:cNvSpPr txBox="1"/>
          <p:nvPr/>
        </p:nvSpPr>
        <p:spPr>
          <a:xfrm rot="5400000">
            <a:off x="12825292" y="44762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3"/>
          <p:cNvSpPr txBox="1"/>
          <p:nvPr/>
        </p:nvSpPr>
        <p:spPr>
          <a:xfrm>
            <a:off x="1380550" y="1909225"/>
            <a:ext cx="327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Designer Search</a:t>
            </a:r>
            <a:endParaRPr sz="3000" i="1" dirty="0">
              <a:solidFill>
                <a:srgbClr val="88888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CFDDB-CF7F-0C31-B11E-AF2A0477A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7"/>
          <a:stretch/>
        </p:blipFill>
        <p:spPr>
          <a:xfrm>
            <a:off x="1430037" y="3030652"/>
            <a:ext cx="11578364" cy="61364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3266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/>
          <p:cNvSpPr txBox="1"/>
          <p:nvPr/>
        </p:nvSpPr>
        <p:spPr>
          <a:xfrm>
            <a:off x="1813625" y="829400"/>
            <a:ext cx="612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i="1">
                <a:solidFill>
                  <a:srgbClr val="E8989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사이트 시연</a:t>
            </a:r>
            <a:endParaRPr sz="5700" i="1">
              <a:solidFill>
                <a:srgbClr val="E8989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8" name="Google Shape;438;p35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3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850" y="4057650"/>
            <a:ext cx="69723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9D0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0001" y="1257143"/>
            <a:ext cx="13088000" cy="7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3348548" y="1643021"/>
            <a:ext cx="13491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rgbClr val="4E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Skills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3751209" y="4636887"/>
            <a:ext cx="36378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0" dirty="0">
                <a:solidFill>
                  <a:srgbClr val="FFFFFF"/>
                </a:solidFill>
                <a:latin typeface="Libre Baskerville"/>
                <a:ea typeface="Calibri"/>
                <a:cs typeface="Calibri"/>
                <a:sym typeface="Libre Baskerville"/>
              </a:rPr>
              <a:t>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7616225" y="3655752"/>
            <a:ext cx="11275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Technology to use</a:t>
            </a:r>
            <a:r>
              <a:rPr lang="en-US" sz="5500">
                <a:solidFill>
                  <a:srgbClr val="FFFFFF"/>
                </a:solidFill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 l="12497" r="7025"/>
          <a:stretch/>
        </p:blipFill>
        <p:spPr>
          <a:xfrm>
            <a:off x="0" y="1257150"/>
            <a:ext cx="6351975" cy="79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7616225" y="7952250"/>
            <a:ext cx="210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영남아!  </a:t>
            </a: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</a:t>
            </a: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하자</a:t>
            </a:r>
            <a:endParaRPr sz="12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7616225" y="7582550"/>
            <a:ext cx="90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E101</a:t>
            </a:r>
            <a:endParaRPr sz="18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C31CB17-CD07-7155-DDFF-AC7264280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" r="850" b="21456"/>
          <a:stretch/>
        </p:blipFill>
        <p:spPr>
          <a:xfrm>
            <a:off x="5621310" y="2105405"/>
            <a:ext cx="8559021" cy="6274097"/>
          </a:xfrm>
          <a:prstGeom prst="rect">
            <a:avLst/>
          </a:prstGeom>
        </p:spPr>
      </p:pic>
      <p:sp>
        <p:nvSpPr>
          <p:cNvPr id="222" name="Google Shape;222;p23"/>
          <p:cNvSpPr txBox="1"/>
          <p:nvPr/>
        </p:nvSpPr>
        <p:spPr>
          <a:xfrm>
            <a:off x="1862851" y="1135805"/>
            <a:ext cx="9685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 dirty="0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Machine Learning</a:t>
            </a:r>
            <a:endParaRPr sz="1800" b="1" i="1" dirty="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5644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89;p25">
            <a:extLst>
              <a:ext uri="{FF2B5EF4-FFF2-40B4-BE49-F238E27FC236}">
                <a16:creationId xmlns:a16="http://schemas.microsoft.com/office/drawing/2014/main" id="{943945EF-B5EB-6408-2F8A-C3E8DF0F42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783" y="2316113"/>
            <a:ext cx="7281329" cy="617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F191B8-DD4A-900B-32E5-AF5428DCA270}"/>
              </a:ext>
            </a:extLst>
          </p:cNvPr>
          <p:cNvSpPr txBox="1"/>
          <p:nvPr/>
        </p:nvSpPr>
        <p:spPr>
          <a:xfrm>
            <a:off x="6022375" y="8594698"/>
            <a:ext cx="274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>
                <a:solidFill>
                  <a:srgbClr val="E9999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en-US" altLang="ko-KR" sz="5400" dirty="0">
                <a:solidFill>
                  <a:srgbClr val="E9999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127</a:t>
            </a:r>
            <a:r>
              <a:rPr kumimoji="1" lang="ko-KR" altLang="en-US" sz="5400" dirty="0">
                <a:solidFill>
                  <a:srgbClr val="E9999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</a:t>
            </a:r>
            <a:endParaRPr kumimoji="1" lang="ko-Kore-KR" altLang="en-US" sz="5400" dirty="0">
              <a:solidFill>
                <a:srgbClr val="E99998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0B75C2-4AD5-BFD8-D9CC-A83945309705}"/>
              </a:ext>
            </a:extLst>
          </p:cNvPr>
          <p:cNvSpPr txBox="1"/>
          <p:nvPr/>
        </p:nvSpPr>
        <p:spPr>
          <a:xfrm>
            <a:off x="10490859" y="8594698"/>
            <a:ext cx="389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400" dirty="0">
                <a:solidFill>
                  <a:srgbClr val="E9999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ML DATA</a:t>
            </a:r>
            <a:r>
              <a:rPr kumimoji="1" lang="ko-KR" altLang="en-US" sz="5400" dirty="0">
                <a:solidFill>
                  <a:srgbClr val="E99998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</a:t>
            </a:r>
            <a:endParaRPr kumimoji="1" lang="ko-Kore-KR" altLang="en-US" sz="5400" dirty="0">
              <a:solidFill>
                <a:srgbClr val="E99998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A9E37396-70C4-942C-137D-18C8DA99588C}"/>
              </a:ext>
            </a:extLst>
          </p:cNvPr>
          <p:cNvSpPr/>
          <p:nvPr/>
        </p:nvSpPr>
        <p:spPr>
          <a:xfrm>
            <a:off x="8988874" y="8763624"/>
            <a:ext cx="1057997" cy="585478"/>
          </a:xfrm>
          <a:prstGeom prst="rightArrow">
            <a:avLst>
              <a:gd name="adj1" fmla="val 29517"/>
              <a:gd name="adj2" fmla="val 50000"/>
            </a:avLst>
          </a:prstGeom>
          <a:solidFill>
            <a:srgbClr val="FBD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88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/>
        </p:nvSpPr>
        <p:spPr>
          <a:xfrm>
            <a:off x="1862851" y="1135805"/>
            <a:ext cx="9685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Machine Learning</a:t>
            </a:r>
            <a:endParaRPr sz="1800" b="1" i="1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32192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C5348C-1F88-E0B1-1A2E-EF8654D3C7AC}"/>
              </a:ext>
            </a:extLst>
          </p:cNvPr>
          <p:cNvGrpSpPr/>
          <p:nvPr/>
        </p:nvGrpSpPr>
        <p:grpSpPr>
          <a:xfrm>
            <a:off x="13999744" y="3598944"/>
            <a:ext cx="3939615" cy="5083606"/>
            <a:chOff x="13999744" y="3598944"/>
            <a:chExt cx="3939615" cy="5083606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E5F3ABE3-3C78-EBB5-2B93-F681348930BB}"/>
                </a:ext>
              </a:extLst>
            </p:cNvPr>
            <p:cNvSpPr/>
            <p:nvPr/>
          </p:nvSpPr>
          <p:spPr>
            <a:xfrm>
              <a:off x="13999744" y="3598944"/>
              <a:ext cx="3939615" cy="4036222"/>
            </a:xfrm>
            <a:prstGeom prst="roundRect">
              <a:avLst>
                <a:gd name="adj" fmla="val 7402"/>
              </a:avLst>
            </a:prstGeom>
            <a:solidFill>
              <a:srgbClr val="FBD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pic>
          <p:nvPicPr>
            <p:cNvPr id="226" name="Google Shape;226;p23"/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8" b="95556" l="9934" r="89404">
                          <a14:foregroundMark x1="60265" y1="87111" x2="52318" y2="87111"/>
                          <a14:foregroundMark x1="55960" y1="92444" x2="55960" y2="95111"/>
                          <a14:foregroundMark x1="57285" y1="93778" x2="56954" y2="92444"/>
                          <a14:foregroundMark x1="57947" y1="91111" x2="53974" y2="86222"/>
                          <a14:foregroundMark x1="59934" y1="91111" x2="56623" y2="87111"/>
                          <a14:foregroundMark x1="63245" y1="88000" x2="49669" y2="95556"/>
                          <a14:foregroundMark x1="49669" y1="95556" x2="57616" y2="82222"/>
                          <a14:foregroundMark x1="66225" y1="4444" x2="57285" y2="20889"/>
                          <a14:foregroundMark x1="57285" y1="20889" x2="50993" y2="1778"/>
                          <a14:foregroundMark x1="50993" y1="1778" x2="63907" y2="11556"/>
                          <a14:foregroundMark x1="63907" y1="11556" x2="63576" y2="15556"/>
                          <a14:backgroundMark x1="25497" y1="11556" x2="20530" y2="33778"/>
                          <a14:backgroundMark x1="20530" y1="33778" x2="16225" y2="14222"/>
                          <a14:backgroundMark x1="16225" y1="14222" x2="21854" y2="13778"/>
                          <a14:backgroundMark x1="31126" y1="21778" x2="25497" y2="22667"/>
                          <a14:backgroundMark x1="30132" y1="28000" x2="27483" y2="28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209331" y="4318340"/>
              <a:ext cx="3520440" cy="2587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3"/>
            <p:cNvSpPr txBox="1"/>
            <p:nvPr/>
          </p:nvSpPr>
          <p:spPr>
            <a:xfrm>
              <a:off x="14409012" y="7974694"/>
              <a:ext cx="2887350" cy="707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SSD</a:t>
              </a:r>
              <a:endParaRPr lang="en-US" sz="1800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(Single Shot </a:t>
              </a:r>
              <a:r>
                <a:rPr lang="en-US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multibox</a:t>
              </a:r>
              <a:r>
                <a:rPr lang="en-US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 Detector)</a:t>
              </a:r>
              <a:endParaRPr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303286-A991-EC70-3E89-5E5A19B2DFE1}"/>
              </a:ext>
            </a:extLst>
          </p:cNvPr>
          <p:cNvGrpSpPr/>
          <p:nvPr/>
        </p:nvGrpSpPr>
        <p:grpSpPr>
          <a:xfrm>
            <a:off x="1625591" y="3594106"/>
            <a:ext cx="3939615" cy="4958094"/>
            <a:chOff x="1625591" y="3594106"/>
            <a:chExt cx="3939615" cy="4958094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2C40DF87-0D2B-AD3C-4A55-D91B9BC89EEF}"/>
                </a:ext>
              </a:extLst>
            </p:cNvPr>
            <p:cNvSpPr/>
            <p:nvPr/>
          </p:nvSpPr>
          <p:spPr>
            <a:xfrm>
              <a:off x="1625591" y="3594106"/>
              <a:ext cx="3939615" cy="4036222"/>
            </a:xfrm>
            <a:prstGeom prst="roundRect">
              <a:avLst>
                <a:gd name="adj" fmla="val 7402"/>
              </a:avLst>
            </a:prstGeom>
            <a:solidFill>
              <a:srgbClr val="FBD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16213CF-74E7-7E84-6A79-2F6F2A8965B3}"/>
                </a:ext>
              </a:extLst>
            </p:cNvPr>
            <p:cNvGrpSpPr/>
            <p:nvPr/>
          </p:nvGrpSpPr>
          <p:grpSpPr>
            <a:xfrm>
              <a:off x="1833298" y="4317729"/>
              <a:ext cx="3524199" cy="4234471"/>
              <a:chOff x="1833298" y="4317729"/>
              <a:chExt cx="3524199" cy="4234471"/>
            </a:xfrm>
          </p:grpSpPr>
          <p:pic>
            <p:nvPicPr>
              <p:cNvPr id="223" name="Google Shape;223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833298" y="4317729"/>
                <a:ext cx="3524199" cy="2588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227;p23">
                <a:extLst>
                  <a:ext uri="{FF2B5EF4-FFF2-40B4-BE49-F238E27FC236}">
                    <a16:creationId xmlns:a16="http://schemas.microsoft.com/office/drawing/2014/main" id="{3551039C-4EF2-0F17-F717-29132037B059}"/>
                  </a:ext>
                </a:extLst>
              </p:cNvPr>
              <p:cNvSpPr txBox="1"/>
              <p:nvPr/>
            </p:nvSpPr>
            <p:spPr>
              <a:xfrm>
                <a:off x="1912689" y="8059788"/>
                <a:ext cx="3129000" cy="49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rgbClr val="E99998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Calibri"/>
                    <a:sym typeface="Calibri"/>
                  </a:rPr>
                  <a:t>Data Input</a:t>
                </a:r>
                <a:endParaRPr sz="2000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36276C-2CD8-5BD8-8D43-E82DF4E476FF}"/>
              </a:ext>
            </a:extLst>
          </p:cNvPr>
          <p:cNvGrpSpPr/>
          <p:nvPr/>
        </p:nvGrpSpPr>
        <p:grpSpPr>
          <a:xfrm>
            <a:off x="9873545" y="3594106"/>
            <a:ext cx="3939615" cy="4988943"/>
            <a:chOff x="9873545" y="3594106"/>
            <a:chExt cx="3939615" cy="498894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827E00B-15A1-0CF7-219B-8892619A818A}"/>
                </a:ext>
              </a:extLst>
            </p:cNvPr>
            <p:cNvGrpSpPr/>
            <p:nvPr/>
          </p:nvGrpSpPr>
          <p:grpSpPr>
            <a:xfrm>
              <a:off x="9873545" y="3594106"/>
              <a:ext cx="3939615" cy="4036222"/>
              <a:chOff x="9873545" y="3594106"/>
              <a:chExt cx="3939615" cy="4036222"/>
            </a:xfrm>
          </p:grpSpPr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A4C6C7FF-70FF-D6E3-1017-60C1561747F1}"/>
                  </a:ext>
                </a:extLst>
              </p:cNvPr>
              <p:cNvSpPr/>
              <p:nvPr/>
            </p:nvSpPr>
            <p:spPr>
              <a:xfrm>
                <a:off x="9873545" y="3594106"/>
                <a:ext cx="3939615" cy="4036222"/>
              </a:xfrm>
              <a:prstGeom prst="roundRect">
                <a:avLst>
                  <a:gd name="adj" fmla="val 7402"/>
                </a:avLst>
              </a:prstGeom>
              <a:solidFill>
                <a:srgbClr val="FBD9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pic>
            <p:nvPicPr>
              <p:cNvPr id="225" name="Google Shape;225;p23"/>
              <p:cNvPicPr preferRelativeResize="0"/>
              <p:nvPr/>
            </p:nvPicPr>
            <p:blipFill>
              <a:blip r:embed="rId7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146" b="98283" l="9416" r="89286">
                            <a14:foregroundMark x1="54221" y1="18455" x2="62662" y2="3004"/>
                            <a14:foregroundMark x1="62662" y1="3004" x2="59091" y2="18884"/>
                            <a14:foregroundMark x1="54545" y1="84120" x2="52273" y2="87554"/>
                            <a14:foregroundMark x1="57143" y1="88841" x2="51948" y2="92275"/>
                            <a14:foregroundMark x1="55844" y1="98283" x2="51299" y2="93562"/>
                            <a14:foregroundMark x1="55519" y1="95708" x2="50649" y2="94421"/>
                            <a14:foregroundMark x1="52922" y1="9871" x2="51299" y2="15880"/>
                            <a14:foregroundMark x1="62662" y1="6867" x2="64286" y2="14163"/>
                            <a14:foregroundMark x1="60065" y1="6867" x2="60390" y2="12017"/>
                            <a14:backgroundMark x1="32143" y1="13734" x2="25974" y2="30472"/>
                            <a14:backgroundMark x1="25974" y1="30472" x2="25325" y2="2446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77590" y="4339747"/>
                <a:ext cx="3520440" cy="25877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Google Shape;228;p23">
              <a:extLst>
                <a:ext uri="{FF2B5EF4-FFF2-40B4-BE49-F238E27FC236}">
                  <a16:creationId xmlns:a16="http://schemas.microsoft.com/office/drawing/2014/main" id="{0466B8F5-531A-86D8-4F2D-9686CDD90654}"/>
                </a:ext>
              </a:extLst>
            </p:cNvPr>
            <p:cNvSpPr txBox="1"/>
            <p:nvPr/>
          </p:nvSpPr>
          <p:spPr>
            <a:xfrm>
              <a:off x="10794810" y="8152182"/>
              <a:ext cx="2086000" cy="430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피부색 추출</a:t>
              </a:r>
              <a:endParaRPr sz="2000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ACCA5B-16B2-0A3F-85C1-1FD9E255DC40}"/>
              </a:ext>
            </a:extLst>
          </p:cNvPr>
          <p:cNvGrpSpPr/>
          <p:nvPr/>
        </p:nvGrpSpPr>
        <p:grpSpPr>
          <a:xfrm>
            <a:off x="5736260" y="3594106"/>
            <a:ext cx="3939615" cy="4988943"/>
            <a:chOff x="5736260" y="3594106"/>
            <a:chExt cx="3939615" cy="498894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060FB4A-F260-0A8A-02CC-F1AFD1D9D511}"/>
                </a:ext>
              </a:extLst>
            </p:cNvPr>
            <p:cNvGrpSpPr/>
            <p:nvPr/>
          </p:nvGrpSpPr>
          <p:grpSpPr>
            <a:xfrm>
              <a:off x="5736260" y="3594106"/>
              <a:ext cx="3939615" cy="4036222"/>
              <a:chOff x="5736260" y="3594106"/>
              <a:chExt cx="3939615" cy="4036222"/>
            </a:xfrm>
          </p:grpSpPr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73CF1759-4F9E-E80E-5A9D-3C0498657875}"/>
                  </a:ext>
                </a:extLst>
              </p:cNvPr>
              <p:cNvSpPr/>
              <p:nvPr/>
            </p:nvSpPr>
            <p:spPr>
              <a:xfrm>
                <a:off x="5736260" y="3594106"/>
                <a:ext cx="3939615" cy="4036222"/>
              </a:xfrm>
              <a:prstGeom prst="roundRect">
                <a:avLst>
                  <a:gd name="adj" fmla="val 7402"/>
                </a:avLst>
              </a:prstGeom>
              <a:solidFill>
                <a:srgbClr val="FBD9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pic>
            <p:nvPicPr>
              <p:cNvPr id="224" name="Google Shape;224;p2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945847" y="4318952"/>
                <a:ext cx="3520440" cy="25877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" name="Google Shape;227;p23">
              <a:extLst>
                <a:ext uri="{FF2B5EF4-FFF2-40B4-BE49-F238E27FC236}">
                  <a16:creationId xmlns:a16="http://schemas.microsoft.com/office/drawing/2014/main" id="{E63E57F1-C46D-8F24-E6B2-44CE9FEE4394}"/>
                </a:ext>
              </a:extLst>
            </p:cNvPr>
            <p:cNvSpPr txBox="1"/>
            <p:nvPr/>
          </p:nvSpPr>
          <p:spPr>
            <a:xfrm>
              <a:off x="6596350" y="8152182"/>
              <a:ext cx="2086000" cy="430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명암대비</a:t>
              </a:r>
              <a:r>
                <a:rPr lang="ko-KR" altLang="en-US" sz="2000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 개선</a:t>
              </a:r>
              <a:endParaRPr sz="2000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02408" y="-92582"/>
            <a:ext cx="3936500" cy="1069141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3311172" y="8010278"/>
            <a:ext cx="3014097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err="1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손톱</a:t>
            </a:r>
            <a:r>
              <a:rPr lang="en-US" sz="26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 </a:t>
            </a:r>
            <a:r>
              <a:rPr lang="en-US" sz="2600" b="1" dirty="0" err="1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인식</a:t>
            </a:r>
            <a:r>
              <a:rPr lang="en-US" sz="26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rPr>
              <a:t>(</a:t>
            </a:r>
            <a:r>
              <a:rPr lang="en-US" sz="2400" dirty="0" err="1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rPr>
              <a:t>Tensorflow</a:t>
            </a:r>
            <a:r>
              <a:rPr lang="en-US" sz="2400" dirty="0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rPr>
              <a:t>)</a:t>
            </a:r>
            <a:endParaRPr sz="2400" dirty="0">
              <a:solidFill>
                <a:srgbClr val="E99998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Calibri"/>
              <a:sym typeface="Calibri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DD4B4F-9470-6D16-EA9C-EC1CFF126EF3}"/>
              </a:ext>
            </a:extLst>
          </p:cNvPr>
          <p:cNvGrpSpPr/>
          <p:nvPr/>
        </p:nvGrpSpPr>
        <p:grpSpPr>
          <a:xfrm>
            <a:off x="3530550" y="3111230"/>
            <a:ext cx="2160620" cy="3848052"/>
            <a:chOff x="2484140" y="3070838"/>
            <a:chExt cx="2160620" cy="3848052"/>
          </a:xfrm>
        </p:grpSpPr>
        <p:pic>
          <p:nvPicPr>
            <p:cNvPr id="266" name="Google Shape;266;p24"/>
            <p:cNvPicPr preferRelativeResize="0"/>
            <p:nvPr/>
          </p:nvPicPr>
          <p:blipFill rotWithShape="1">
            <a:blip r:embed="rId4">
              <a:alphaModFix/>
            </a:blip>
            <a:srcRect l="799" t="-1008" r="66847" b="68570"/>
            <a:stretch/>
          </p:blipFill>
          <p:spPr>
            <a:xfrm rot="1800000">
              <a:off x="2484140" y="3070838"/>
              <a:ext cx="1793220" cy="3848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4"/>
            <p:cNvSpPr/>
            <p:nvPr/>
          </p:nvSpPr>
          <p:spPr>
            <a:xfrm>
              <a:off x="3851560" y="3565889"/>
              <a:ext cx="793200" cy="6708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" name="Google Shape;268;p24"/>
            <p:cNvCxnSpPr/>
            <p:nvPr/>
          </p:nvCxnSpPr>
          <p:spPr>
            <a:xfrm flipH="1">
              <a:off x="3852850" y="3568763"/>
              <a:ext cx="789300" cy="65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4"/>
            <p:cNvCxnSpPr/>
            <p:nvPr/>
          </p:nvCxnSpPr>
          <p:spPr>
            <a:xfrm>
              <a:off x="3853058" y="3573508"/>
              <a:ext cx="766800" cy="68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0" name="Google Shape;270;p24"/>
            <p:cNvSpPr/>
            <p:nvPr/>
          </p:nvSpPr>
          <p:spPr>
            <a:xfrm>
              <a:off x="4186138" y="3854428"/>
              <a:ext cx="109800" cy="109800"/>
            </a:xfrm>
            <a:prstGeom prst="flowChartConnector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24"/>
          <p:cNvSpPr txBox="1"/>
          <p:nvPr/>
        </p:nvSpPr>
        <p:spPr>
          <a:xfrm>
            <a:off x="1996588" y="776455"/>
            <a:ext cx="5399294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Fitting on Nail</a:t>
            </a:r>
            <a:endParaRPr sz="1800" b="1" i="1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cxnSp>
        <p:nvCxnSpPr>
          <p:cNvPr id="242" name="Google Shape;242;p24"/>
          <p:cNvCxnSpPr/>
          <p:nvPr/>
        </p:nvCxnSpPr>
        <p:spPr>
          <a:xfrm rot="10800000" flipH="1">
            <a:off x="19691822" y="9437262"/>
            <a:ext cx="2255100" cy="21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4"/>
          <p:cNvSpPr/>
          <p:nvPr/>
        </p:nvSpPr>
        <p:spPr>
          <a:xfrm>
            <a:off x="19538726" y="9089604"/>
            <a:ext cx="578700" cy="6846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22073970" y="9181512"/>
            <a:ext cx="9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 deg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20341443" y="8737315"/>
            <a:ext cx="430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55555"/>
                </a:solidFill>
              </a:rPr>
              <a:t>θ</a:t>
            </a:r>
            <a:r>
              <a:rPr lang="en-US" sz="2400" dirty="0">
                <a:solidFill>
                  <a:srgbClr val="555555"/>
                </a:solidFill>
              </a:rPr>
              <a:t> = arctan((y2 - y1) / (x2 - x1))</a:t>
            </a:r>
            <a:endParaRPr sz="2400" dirty="0"/>
          </a:p>
        </p:txBody>
      </p:sp>
      <p:cxnSp>
        <p:nvCxnSpPr>
          <p:cNvPr id="246" name="Google Shape;246;p24"/>
          <p:cNvCxnSpPr/>
          <p:nvPr/>
        </p:nvCxnSpPr>
        <p:spPr>
          <a:xfrm>
            <a:off x="19672897" y="7200057"/>
            <a:ext cx="0" cy="2164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7" name="Google Shape;247;p24"/>
          <p:cNvSpPr txBox="1"/>
          <p:nvPr/>
        </p:nvSpPr>
        <p:spPr>
          <a:xfrm>
            <a:off x="19839622" y="7895157"/>
            <a:ext cx="244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x2, y2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19199847" y="9399614"/>
            <a:ext cx="244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x1, y1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F3E602-6CC0-3762-8B6E-AFAF5B484B75}"/>
              </a:ext>
            </a:extLst>
          </p:cNvPr>
          <p:cNvGrpSpPr/>
          <p:nvPr/>
        </p:nvGrpSpPr>
        <p:grpSpPr>
          <a:xfrm>
            <a:off x="11545373" y="2925089"/>
            <a:ext cx="2370542" cy="5995584"/>
            <a:chOff x="11545373" y="2925089"/>
            <a:chExt cx="2370542" cy="599558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1AD337F-6C5D-91AA-C9C2-DD92A51AF3E1}"/>
                </a:ext>
              </a:extLst>
            </p:cNvPr>
            <p:cNvGrpSpPr/>
            <p:nvPr/>
          </p:nvGrpSpPr>
          <p:grpSpPr>
            <a:xfrm>
              <a:off x="11545373" y="3112490"/>
              <a:ext cx="2225716" cy="5808183"/>
              <a:chOff x="18882359" y="-481893"/>
              <a:chExt cx="2225716" cy="5808183"/>
            </a:xfrm>
          </p:grpSpPr>
          <p:sp>
            <p:nvSpPr>
              <p:cNvPr id="57" name="Google Shape;263;p24">
                <a:extLst>
                  <a:ext uri="{FF2B5EF4-FFF2-40B4-BE49-F238E27FC236}">
                    <a16:creationId xmlns:a16="http://schemas.microsoft.com/office/drawing/2014/main" id="{B89678BC-1889-7CFB-2F77-4A3F63C5262F}"/>
                  </a:ext>
                </a:extLst>
              </p:cNvPr>
              <p:cNvSpPr txBox="1"/>
              <p:nvPr/>
            </p:nvSpPr>
            <p:spPr>
              <a:xfrm>
                <a:off x="19126774" y="4341435"/>
                <a:ext cx="1981301" cy="984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b="1" dirty="0" err="1">
                    <a:solidFill>
                      <a:srgbClr val="E99998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Calibri"/>
                    <a:sym typeface="Calibri"/>
                  </a:rPr>
                  <a:t>가상</a:t>
                </a:r>
                <a:r>
                  <a:rPr lang="ko-KR" altLang="en-US" sz="2600" b="1" dirty="0">
                    <a:solidFill>
                      <a:srgbClr val="E99998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Calibri"/>
                    <a:sym typeface="Calibri"/>
                  </a:rPr>
                  <a:t> </a:t>
                </a:r>
                <a:r>
                  <a:rPr lang="en-US" sz="2600" b="1" dirty="0" err="1">
                    <a:solidFill>
                      <a:srgbClr val="E99998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Calibri"/>
                    <a:sym typeface="Calibri"/>
                  </a:rPr>
                  <a:t>피팅</a:t>
                </a:r>
                <a:r>
                  <a:rPr lang="en-US" sz="2600" b="1" dirty="0">
                    <a:solidFill>
                      <a:srgbClr val="E99998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Calibri"/>
                    <a:sym typeface="Calibri"/>
                  </a:rPr>
                  <a:t> 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E99998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Calibri"/>
                    <a:sym typeface="Calibri"/>
                  </a:rPr>
                  <a:t>(Open CV)</a:t>
                </a:r>
                <a:endParaRPr sz="2400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endParaRPr>
              </a:p>
            </p:txBody>
          </p:sp>
          <p:pic>
            <p:nvPicPr>
              <p:cNvPr id="52" name="Google Shape;266;p24">
                <a:extLst>
                  <a:ext uri="{FF2B5EF4-FFF2-40B4-BE49-F238E27FC236}">
                    <a16:creationId xmlns:a16="http://schemas.microsoft.com/office/drawing/2014/main" id="{6A964BC0-A97F-E0F1-B746-1B47B641165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799" t="-1008" r="66847" b="68570"/>
              <a:stretch/>
            </p:blipFill>
            <p:spPr>
              <a:xfrm rot="1800000">
                <a:off x="18882359" y="-479810"/>
                <a:ext cx="1793220" cy="38480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252;p24">
                <a:extLst>
                  <a:ext uri="{FF2B5EF4-FFF2-40B4-BE49-F238E27FC236}">
                    <a16:creationId xmlns:a16="http://schemas.microsoft.com/office/drawing/2014/main" id="{F1A545C5-E2B7-5F2F-DDE7-0E90D010AA7B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 amt="94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522"/>
                        </a14:imgEffect>
                        <a14:imgEffect>
                          <a14:saturation sat="88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800000">
                <a:off x="20095849" y="-481893"/>
                <a:ext cx="995285" cy="13793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C6BFABA-7793-33B8-928E-7BC84739C1C1}"/>
                </a:ext>
              </a:extLst>
            </p:cNvPr>
            <p:cNvSpPr/>
            <p:nvPr/>
          </p:nvSpPr>
          <p:spPr>
            <a:xfrm>
              <a:off x="12678465" y="2925089"/>
              <a:ext cx="1237450" cy="1836967"/>
            </a:xfrm>
            <a:prstGeom prst="roundRect">
              <a:avLst/>
            </a:prstGeom>
            <a:noFill/>
            <a:ln w="38100">
              <a:solidFill>
                <a:srgbClr val="E9999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D4DF62-880F-D5AE-681C-1095AA478C7C}"/>
              </a:ext>
            </a:extLst>
          </p:cNvPr>
          <p:cNvGrpSpPr/>
          <p:nvPr/>
        </p:nvGrpSpPr>
        <p:grpSpPr>
          <a:xfrm>
            <a:off x="7906087" y="3143879"/>
            <a:ext cx="9546137" cy="5798081"/>
            <a:chOff x="7906087" y="3143879"/>
            <a:chExt cx="9546137" cy="5798081"/>
          </a:xfrm>
        </p:grpSpPr>
        <p:pic>
          <p:nvPicPr>
            <p:cNvPr id="46" name="Google Shape;266;p24">
              <a:extLst>
                <a:ext uri="{FF2B5EF4-FFF2-40B4-BE49-F238E27FC236}">
                  <a16:creationId xmlns:a16="http://schemas.microsoft.com/office/drawing/2014/main" id="{3E6CBC32-DE23-B102-BD8E-299E693ABAB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99" t="-1008" r="66847" b="68570"/>
            <a:stretch/>
          </p:blipFill>
          <p:spPr>
            <a:xfrm rot="1800000">
              <a:off x="8197727" y="3219072"/>
              <a:ext cx="1793220" cy="3848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266;p24">
              <a:extLst>
                <a:ext uri="{FF2B5EF4-FFF2-40B4-BE49-F238E27FC236}">
                  <a16:creationId xmlns:a16="http://schemas.microsoft.com/office/drawing/2014/main" id="{E3CAA8B3-0459-CCE2-12C5-688343BE5F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99" t="-1008" r="66847" b="68570"/>
            <a:stretch/>
          </p:blipFill>
          <p:spPr>
            <a:xfrm rot="1800000">
              <a:off x="15144190" y="3216787"/>
              <a:ext cx="1793220" cy="3848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4"/>
            <p:cNvPicPr preferRelativeResize="0"/>
            <p:nvPr/>
          </p:nvPicPr>
          <p:blipFill>
            <a:blip r:embed="rId5">
              <a:alphaModFix amt="94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522"/>
                      </a14:imgEffect>
                      <a14:imgEffect>
                        <a14:saturation sat="8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735324">
              <a:off x="16456939" y="3303037"/>
              <a:ext cx="995285" cy="137934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513090F-8972-9E45-7881-919AD2B59114}"/>
                </a:ext>
              </a:extLst>
            </p:cNvPr>
            <p:cNvGrpSpPr/>
            <p:nvPr/>
          </p:nvGrpSpPr>
          <p:grpSpPr>
            <a:xfrm>
              <a:off x="11157646" y="5699358"/>
              <a:ext cx="3187406" cy="1806560"/>
              <a:chOff x="11095997" y="5598584"/>
              <a:chExt cx="3187406" cy="1806560"/>
            </a:xfrm>
          </p:grpSpPr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9CFBBE34-DC2E-A3E7-6681-362033401E47}"/>
                  </a:ext>
                </a:extLst>
              </p:cNvPr>
              <p:cNvSpPr/>
              <p:nvPr/>
            </p:nvSpPr>
            <p:spPr>
              <a:xfrm>
                <a:off x="11095997" y="5598584"/>
                <a:ext cx="3187406" cy="1806560"/>
              </a:xfrm>
              <a:prstGeom prst="roundRect">
                <a:avLst/>
              </a:prstGeom>
              <a:noFill/>
              <a:ln>
                <a:solidFill>
                  <a:srgbClr val="FBD9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pic>
            <p:nvPicPr>
              <p:cNvPr id="255" name="Google Shape;255;p2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2600000">
                <a:off x="13195597" y="5991767"/>
                <a:ext cx="684705" cy="11685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2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20">
                <a:off x="11515076" y="5953474"/>
                <a:ext cx="684705" cy="116856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57" name="Google Shape;257;p24"/>
              <p:cNvCxnSpPr>
                <a:cxnSpLocks/>
              </p:cNvCxnSpPr>
              <p:nvPr/>
            </p:nvCxnSpPr>
            <p:spPr>
              <a:xfrm>
                <a:off x="12364178" y="6576052"/>
                <a:ext cx="81098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9" name="Google Shape;259;p24"/>
              <p:cNvCxnSpPr>
                <a:cxnSpLocks/>
              </p:cNvCxnSpPr>
              <p:nvPr/>
            </p:nvCxnSpPr>
            <p:spPr>
              <a:xfrm>
                <a:off x="11863233" y="5871312"/>
                <a:ext cx="0" cy="137219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24"/>
              <p:cNvCxnSpPr>
                <a:cxnSpLocks/>
              </p:cNvCxnSpPr>
              <p:nvPr/>
            </p:nvCxnSpPr>
            <p:spPr>
              <a:xfrm rot="1023236" flipH="1">
                <a:off x="13408731" y="5871312"/>
                <a:ext cx="361249" cy="144023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62" name="Google Shape;262;p24"/>
            <p:cNvSpPr txBox="1"/>
            <p:nvPr/>
          </p:nvSpPr>
          <p:spPr>
            <a:xfrm>
              <a:off x="7906087" y="7987883"/>
              <a:ext cx="2420829" cy="954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관절</a:t>
              </a:r>
              <a:r>
                <a:rPr 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 </a:t>
              </a:r>
              <a:r>
                <a:rPr lang="en-US" sz="2600" b="1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인식</a:t>
              </a:r>
              <a:r>
                <a:rPr 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E99998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alibri"/>
                  <a:sym typeface="Calibri"/>
                </a:rPr>
                <a:t>(Media Pipe)</a:t>
              </a:r>
              <a:endParaRPr sz="2400" dirty="0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endParaRPr>
            </a:p>
          </p:txBody>
        </p:sp>
        <p:sp>
          <p:nvSpPr>
            <p:cNvPr id="263" name="Google Shape;263;p24"/>
            <p:cNvSpPr txBox="1"/>
            <p:nvPr/>
          </p:nvSpPr>
          <p:spPr>
            <a:xfrm>
              <a:off x="15051086" y="7935818"/>
              <a:ext cx="1981301" cy="984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가상</a:t>
              </a:r>
              <a:r>
                <a:rPr lang="ko-KR" alt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 </a:t>
              </a:r>
              <a:r>
                <a:rPr lang="en-US" sz="2600" b="1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피팅</a:t>
              </a:r>
              <a:r>
                <a:rPr 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 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(Open CV)</a:t>
              </a:r>
              <a:endParaRPr sz="2400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57D8455-180B-1C52-CB1C-198F81FB08B9}"/>
                </a:ext>
              </a:extLst>
            </p:cNvPr>
            <p:cNvGrpSpPr/>
            <p:nvPr/>
          </p:nvGrpSpPr>
          <p:grpSpPr>
            <a:xfrm>
              <a:off x="11163715" y="3143879"/>
              <a:ext cx="3188471" cy="1909353"/>
              <a:chOff x="11164016" y="2874174"/>
              <a:chExt cx="3188471" cy="1909353"/>
            </a:xfrm>
          </p:grpSpPr>
          <p:pic>
            <p:nvPicPr>
              <p:cNvPr id="10" name="그림 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F710EE9-11A9-B0AE-67D3-CEBFCC124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64016" y="2874174"/>
                <a:ext cx="3187406" cy="1723301"/>
              </a:xfrm>
              <a:prstGeom prst="rect">
                <a:avLst/>
              </a:prstGeom>
            </p:spPr>
          </p:pic>
          <p:sp>
            <p:nvSpPr>
              <p:cNvPr id="48" name="모서리가 둥근 직사각형 47">
                <a:extLst>
                  <a:ext uri="{FF2B5EF4-FFF2-40B4-BE49-F238E27FC236}">
                    <a16:creationId xmlns:a16="http://schemas.microsoft.com/office/drawing/2014/main" id="{A6625816-E6D3-DB0F-E60B-0A0737D158E3}"/>
                  </a:ext>
                </a:extLst>
              </p:cNvPr>
              <p:cNvSpPr/>
              <p:nvPr/>
            </p:nvSpPr>
            <p:spPr>
              <a:xfrm>
                <a:off x="11165081" y="2976967"/>
                <a:ext cx="3187406" cy="1806560"/>
              </a:xfrm>
              <a:prstGeom prst="roundRect">
                <a:avLst/>
              </a:prstGeom>
              <a:noFill/>
              <a:ln>
                <a:solidFill>
                  <a:srgbClr val="FBD9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41" name="Google Shape;241;p24"/>
            <p:cNvCxnSpPr>
              <a:cxnSpLocks/>
            </p:cNvCxnSpPr>
            <p:nvPr/>
          </p:nvCxnSpPr>
          <p:spPr>
            <a:xfrm flipH="1">
              <a:off x="9349174" y="4071078"/>
              <a:ext cx="592731" cy="99354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49" name="Google Shape;249;p24"/>
            <p:cNvSpPr/>
            <p:nvPr/>
          </p:nvSpPr>
          <p:spPr>
            <a:xfrm>
              <a:off x="9574275" y="3732052"/>
              <a:ext cx="712200" cy="8358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/>
          <p:nvPr/>
        </p:nvSpPr>
        <p:spPr>
          <a:xfrm>
            <a:off x="14643525" y="4335675"/>
            <a:ext cx="2335800" cy="2436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89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8814950" y="2651075"/>
            <a:ext cx="8501400" cy="64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89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10258850" y="4335675"/>
            <a:ext cx="4216200" cy="3717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89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2376301" y="1124550"/>
            <a:ext cx="180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AR</a:t>
            </a:r>
            <a:endParaRPr sz="1800" b="1" i="1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59" y="2955559"/>
            <a:ext cx="1657500" cy="2139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5"/>
          <p:cNvGrpSpPr/>
          <p:nvPr/>
        </p:nvGrpSpPr>
        <p:grpSpPr>
          <a:xfrm>
            <a:off x="3042120" y="6455095"/>
            <a:ext cx="1657500" cy="2051729"/>
            <a:chOff x="7021249" y="3648175"/>
            <a:chExt cx="6922348" cy="8568800"/>
          </a:xfrm>
        </p:grpSpPr>
        <p:pic>
          <p:nvPicPr>
            <p:cNvPr id="282" name="Google Shape;28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04972" y="3648175"/>
              <a:ext cx="6638625" cy="856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402914">
              <a:off x="7268959" y="8030488"/>
              <a:ext cx="574382" cy="980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799940">
              <a:off x="9904250" y="3867431"/>
              <a:ext cx="599325" cy="1022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330391">
              <a:off x="13088725" y="5588127"/>
              <a:ext cx="505928" cy="86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098014">
              <a:off x="8325366" y="4686536"/>
              <a:ext cx="624792" cy="1066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499830">
              <a:off x="11460061" y="4151608"/>
              <a:ext cx="509430" cy="8694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1072" y="2207531"/>
            <a:ext cx="1332125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5350" y="3798438"/>
            <a:ext cx="1332125" cy="107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325" y="3926975"/>
            <a:ext cx="909600" cy="874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/>
          <p:nvPr/>
        </p:nvSpPr>
        <p:spPr>
          <a:xfrm>
            <a:off x="10952925" y="4877425"/>
            <a:ext cx="2994000" cy="2704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89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87087" y="4604013"/>
            <a:ext cx="1046435" cy="107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5"/>
          <p:cNvCxnSpPr/>
          <p:nvPr/>
        </p:nvCxnSpPr>
        <p:spPr>
          <a:xfrm>
            <a:off x="5780363" y="4335675"/>
            <a:ext cx="4009200" cy="4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4" name="Google Shape;2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99980">
            <a:off x="4572691" y="3721408"/>
            <a:ext cx="559700" cy="9552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5"/>
          <p:cNvCxnSpPr/>
          <p:nvPr/>
        </p:nvCxnSpPr>
        <p:spPr>
          <a:xfrm rot="10800000">
            <a:off x="5836700" y="7277700"/>
            <a:ext cx="53928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25"/>
          <p:cNvCxnSpPr/>
          <p:nvPr/>
        </p:nvCxnSpPr>
        <p:spPr>
          <a:xfrm rot="10800000">
            <a:off x="13997750" y="5693375"/>
            <a:ext cx="9546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9" name="Google Shape;2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475" y="5683488"/>
            <a:ext cx="909600" cy="117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99981">
            <a:off x="12877300" y="5971966"/>
            <a:ext cx="456900" cy="77979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/>
          <p:nvPr/>
        </p:nvSpPr>
        <p:spPr>
          <a:xfrm>
            <a:off x="12417075" y="6197475"/>
            <a:ext cx="365700" cy="365700"/>
          </a:xfrm>
          <a:prstGeom prst="mathPlus">
            <a:avLst>
              <a:gd name="adj1" fmla="val 23520"/>
            </a:avLst>
          </a:prstGeom>
          <a:solidFill>
            <a:srgbClr val="E898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 txBox="1"/>
          <p:nvPr/>
        </p:nvSpPr>
        <p:spPr>
          <a:xfrm>
            <a:off x="6498600" y="3700300"/>
            <a:ext cx="19344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Web</a:t>
            </a:r>
            <a:r>
              <a:rPr lang="ko-KR" altLang="en-US" sz="24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socket</a:t>
            </a:r>
            <a:endParaRPr sz="2400" b="1" dirty="0">
              <a:solidFill>
                <a:srgbClr val="E99998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Calibri"/>
              <a:sym typeface="Calibri"/>
            </a:endParaRPr>
          </a:p>
        </p:txBody>
      </p:sp>
      <p:pic>
        <p:nvPicPr>
          <p:cNvPr id="304" name="Google Shape;304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7853779" y="-92582"/>
            <a:ext cx="9087871" cy="1069141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5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02;p25">
            <a:extLst>
              <a:ext uri="{FF2B5EF4-FFF2-40B4-BE49-F238E27FC236}">
                <a16:creationId xmlns:a16="http://schemas.microsoft.com/office/drawing/2014/main" id="{022FDEA3-A996-886E-EC2C-103046C416D0}"/>
              </a:ext>
            </a:extLst>
          </p:cNvPr>
          <p:cNvSpPr txBox="1"/>
          <p:nvPr/>
        </p:nvSpPr>
        <p:spPr>
          <a:xfrm>
            <a:off x="6498600" y="6598711"/>
            <a:ext cx="19344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Web</a:t>
            </a:r>
            <a:r>
              <a:rPr lang="ko-KR" altLang="en-US" sz="24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socket</a:t>
            </a:r>
            <a:endParaRPr sz="2400" b="1" dirty="0">
              <a:solidFill>
                <a:srgbClr val="E99998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Calibri"/>
              <a:sym typeface="Calibri"/>
            </a:endParaRPr>
          </a:p>
        </p:txBody>
      </p:sp>
      <p:sp>
        <p:nvSpPr>
          <p:cNvPr id="35" name="Google Shape;291;p25">
            <a:extLst>
              <a:ext uri="{FF2B5EF4-FFF2-40B4-BE49-F238E27FC236}">
                <a16:creationId xmlns:a16="http://schemas.microsoft.com/office/drawing/2014/main" id="{4B4ED5B1-FB4D-437B-470E-E4E545630A02}"/>
              </a:ext>
            </a:extLst>
          </p:cNvPr>
          <p:cNvSpPr/>
          <p:nvPr/>
        </p:nvSpPr>
        <p:spPr>
          <a:xfrm>
            <a:off x="2314377" y="2846919"/>
            <a:ext cx="3201478" cy="243697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89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91;p25">
            <a:extLst>
              <a:ext uri="{FF2B5EF4-FFF2-40B4-BE49-F238E27FC236}">
                <a16:creationId xmlns:a16="http://schemas.microsoft.com/office/drawing/2014/main" id="{3167EB43-B17F-8B2C-1EE8-D0CD8CB4925A}"/>
              </a:ext>
            </a:extLst>
          </p:cNvPr>
          <p:cNvSpPr/>
          <p:nvPr/>
        </p:nvSpPr>
        <p:spPr>
          <a:xfrm>
            <a:off x="2314377" y="6262472"/>
            <a:ext cx="3201478" cy="243697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898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088E38-8D3C-256F-EAF4-24A7641402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317" t="24780" r="33677" b="26467"/>
          <a:stretch/>
        </p:blipFill>
        <p:spPr>
          <a:xfrm>
            <a:off x="14856975" y="4765051"/>
            <a:ext cx="1992298" cy="17079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282" y="3942520"/>
            <a:ext cx="4775675" cy="447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582" y="2934924"/>
            <a:ext cx="6928176" cy="64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/>
        </p:nvSpPr>
        <p:spPr>
          <a:xfrm>
            <a:off x="1593971" y="1083125"/>
            <a:ext cx="4201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NFT</a:t>
            </a:r>
            <a:endParaRPr sz="5700" b="1" i="1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1661110" y="2100226"/>
            <a:ext cx="8586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i="1" dirty="0" err="1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내가</a:t>
            </a:r>
            <a:r>
              <a:rPr lang="en-US" sz="37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en-US" sz="3700" i="1" dirty="0" err="1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만든</a:t>
            </a:r>
            <a:r>
              <a:rPr lang="en-US" sz="37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en-US" sz="3700" i="1" dirty="0" err="1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디자인</a:t>
            </a:r>
            <a:r>
              <a:rPr lang="en-US" sz="37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.. </a:t>
            </a:r>
            <a:r>
              <a:rPr lang="en-US" sz="3700" i="1" dirty="0" err="1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자랑할</a:t>
            </a:r>
            <a:r>
              <a:rPr lang="en-US" sz="37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en-US" sz="3700" i="1" dirty="0" err="1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곳</a:t>
            </a:r>
            <a:r>
              <a:rPr lang="en-US" sz="37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en-US" sz="3700" i="1" dirty="0" err="1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없을까</a:t>
            </a:r>
            <a:r>
              <a:rPr lang="en-US" sz="37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?</a:t>
            </a:r>
            <a:endParaRPr sz="3700" i="1" dirty="0">
              <a:solidFill>
                <a:srgbClr val="88888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314" name="Google Shape;3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803" y="4702693"/>
            <a:ext cx="3151748" cy="295073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/>
          <p:nvPr/>
        </p:nvSpPr>
        <p:spPr>
          <a:xfrm>
            <a:off x="11586641" y="4804394"/>
            <a:ext cx="2622689" cy="25572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4715435" y="4854911"/>
            <a:ext cx="2621064" cy="25572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 txBox="1"/>
          <p:nvPr/>
        </p:nvSpPr>
        <p:spPr>
          <a:xfrm>
            <a:off x="8279608" y="5316164"/>
            <a:ext cx="2222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NFT</a:t>
            </a:r>
            <a:endParaRPr sz="10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4572010" y="5885586"/>
            <a:ext cx="2764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나만의 디자인</a:t>
            </a:r>
            <a:endParaRPr sz="2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11443175" y="1652525"/>
            <a:ext cx="18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11586652" y="5809370"/>
            <a:ext cx="2764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원작자 증명</a:t>
            </a:r>
            <a:endParaRPr sz="2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215464" y="-29545"/>
            <a:ext cx="2621064" cy="1069141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6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7143"/>
            <a:ext cx="8332730" cy="7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577" y="1257143"/>
            <a:ext cx="12980423" cy="7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76221" y="7587232"/>
            <a:ext cx="6142812" cy="212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E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174796" y="2666400"/>
            <a:ext cx="13056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i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15000" dirty="0">
              <a:solidFill>
                <a:schemeClr val="dk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0276825" y="3401856"/>
            <a:ext cx="4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4114326" y="3401856"/>
            <a:ext cx="4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7554038" y="6701245"/>
            <a:ext cx="1705674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사용기술</a:t>
            </a:r>
          </a:p>
        </p:txBody>
      </p:sp>
      <p:sp>
        <p:nvSpPr>
          <p:cNvPr id="101" name="Google Shape;101;p14"/>
          <p:cNvSpPr txBox="1"/>
          <p:nvPr/>
        </p:nvSpPr>
        <p:spPr>
          <a:xfrm>
            <a:off x="7480396" y="4193287"/>
            <a:ext cx="2997706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ore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UCC</a:t>
            </a:r>
          </a:p>
        </p:txBody>
      </p:sp>
      <p:sp>
        <p:nvSpPr>
          <p:cNvPr id="102" name="Google Shape;102;p14"/>
          <p:cNvSpPr txBox="1"/>
          <p:nvPr/>
        </p:nvSpPr>
        <p:spPr>
          <a:xfrm>
            <a:off x="761935" y="7372647"/>
            <a:ext cx="319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8989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 NAIL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9846974" y="2666400"/>
            <a:ext cx="130560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0" i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15000" dirty="0">
              <a:solidFill>
                <a:schemeClr val="dk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6192012" y="5205244"/>
            <a:ext cx="13056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0" i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ibre Baskerville"/>
                <a:ea typeface="Calibri"/>
                <a:cs typeface="Calibri"/>
                <a:sym typeface="Libre Baskerville"/>
              </a:rPr>
              <a:t>4</a:t>
            </a:r>
            <a:endParaRPr sz="15000" dirty="0">
              <a:solidFill>
                <a:schemeClr val="dk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1101086" y="4177850"/>
            <a:ext cx="1863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기획배경</a:t>
            </a: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9846974" y="5265050"/>
            <a:ext cx="13056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0" i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ibre Baskerville"/>
                <a:ea typeface="Calibri"/>
                <a:cs typeface="Calibri"/>
                <a:sym typeface="Libre Baskerville"/>
              </a:rPr>
              <a:t>5</a:t>
            </a:r>
            <a:endParaRPr sz="15000" dirty="0">
              <a:solidFill>
                <a:schemeClr val="dk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13640394" y="5349103"/>
            <a:ext cx="13056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0" i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ibre Baskerville"/>
                <a:ea typeface="Calibri"/>
                <a:cs typeface="Calibri"/>
                <a:sym typeface="Libre Baskerville"/>
              </a:rPr>
              <a:t>6</a:t>
            </a:r>
            <a:endParaRPr sz="15000" dirty="0">
              <a:solidFill>
                <a:schemeClr val="dk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11152575" y="6627565"/>
            <a:ext cx="248772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기대효과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&amp;</a:t>
            </a:r>
          </a:p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발전계획</a:t>
            </a:r>
          </a:p>
        </p:txBody>
      </p:sp>
      <p:sp>
        <p:nvSpPr>
          <p:cNvPr id="115" name="Google Shape;115;p14"/>
          <p:cNvSpPr txBox="1"/>
          <p:nvPr/>
        </p:nvSpPr>
        <p:spPr>
          <a:xfrm>
            <a:off x="15002320" y="6684400"/>
            <a:ext cx="19695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팀 소개</a:t>
            </a: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20" name="Google Shape;100;p14">
            <a:extLst>
              <a:ext uri="{FF2B5EF4-FFF2-40B4-BE49-F238E27FC236}">
                <a16:creationId xmlns:a16="http://schemas.microsoft.com/office/drawing/2014/main" id="{D9C8578E-4857-AF8B-03BD-C9E8817EF5DB}"/>
              </a:ext>
            </a:extLst>
          </p:cNvPr>
          <p:cNvSpPr txBox="1"/>
          <p:nvPr/>
        </p:nvSpPr>
        <p:spPr>
          <a:xfrm>
            <a:off x="15002319" y="4166218"/>
            <a:ext cx="3269331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서비스 소개 </a:t>
            </a:r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&amp;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Myeongjo"/>
                <a:ea typeface="NanumMyeongjo"/>
                <a:cs typeface="NanumMyeongjo"/>
                <a:sym typeface="Nanum Myeongjo"/>
              </a:rPr>
              <a:t> 시연</a:t>
            </a:r>
          </a:p>
        </p:txBody>
      </p:sp>
      <p:sp>
        <p:nvSpPr>
          <p:cNvPr id="21" name="Google Shape;105;p14">
            <a:extLst>
              <a:ext uri="{FF2B5EF4-FFF2-40B4-BE49-F238E27FC236}">
                <a16:creationId xmlns:a16="http://schemas.microsoft.com/office/drawing/2014/main" id="{588B5E1D-17A8-3370-64F8-43B6C6C238D4}"/>
              </a:ext>
            </a:extLst>
          </p:cNvPr>
          <p:cNvSpPr txBox="1"/>
          <p:nvPr/>
        </p:nvSpPr>
        <p:spPr>
          <a:xfrm>
            <a:off x="13640294" y="2670218"/>
            <a:ext cx="13056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0" i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ibre Baskerville"/>
                <a:ea typeface="Calibri"/>
                <a:cs typeface="Calibri"/>
                <a:sym typeface="Libre Baskerville"/>
              </a:rPr>
              <a:t>3</a:t>
            </a:r>
            <a:endParaRPr sz="15000" dirty="0">
              <a:solidFill>
                <a:schemeClr val="dk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00628" y="-42037"/>
            <a:ext cx="2976549" cy="106914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342243" y="184886"/>
            <a:ext cx="10091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700" b="1" i="1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6841000" y="6024775"/>
            <a:ext cx="315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나만의 디자인</a:t>
            </a:r>
            <a:endParaRPr sz="2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27"/>
          <p:cNvGrpSpPr/>
          <p:nvPr/>
        </p:nvGrpSpPr>
        <p:grpSpPr>
          <a:xfrm>
            <a:off x="2227233" y="2716940"/>
            <a:ext cx="4072142" cy="6509333"/>
            <a:chOff x="798226" y="2052725"/>
            <a:chExt cx="5045137" cy="8064668"/>
          </a:xfrm>
        </p:grpSpPr>
        <p:pic>
          <p:nvPicPr>
            <p:cNvPr id="333" name="Google Shape;33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26" y="2052725"/>
              <a:ext cx="4871330" cy="6663024"/>
            </a:xfrm>
            <a:prstGeom prst="rect">
              <a:avLst/>
            </a:prstGeom>
            <a:noFill/>
            <a:ln w="28575" cap="flat" cmpd="sng">
              <a:noFill/>
              <a:prstDash val="solid"/>
              <a:round/>
              <a:headEnd type="non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871330"/>
                        <a:gd name="connsiteY0" fmla="*/ 0 h 6663024"/>
                        <a:gd name="connsiteX1" fmla="*/ 4871330 w 4871330"/>
                        <a:gd name="connsiteY1" fmla="*/ 0 h 6663024"/>
                        <a:gd name="connsiteX2" fmla="*/ 4871330 w 4871330"/>
                        <a:gd name="connsiteY2" fmla="*/ 6663024 h 6663024"/>
                        <a:gd name="connsiteX3" fmla="*/ 0 w 4871330"/>
                        <a:gd name="connsiteY3" fmla="*/ 6663024 h 6663024"/>
                        <a:gd name="connsiteX4" fmla="*/ 0 w 4871330"/>
                        <a:gd name="connsiteY4" fmla="*/ 0 h 66630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71330" h="6663024" extrusionOk="0">
                          <a:moveTo>
                            <a:pt x="0" y="0"/>
                          </a:moveTo>
                          <a:cubicBezTo>
                            <a:pt x="1993003" y="118645"/>
                            <a:pt x="4316838" y="116012"/>
                            <a:pt x="4871330" y="0"/>
                          </a:cubicBezTo>
                          <a:cubicBezTo>
                            <a:pt x="4738448" y="2329209"/>
                            <a:pt x="4956281" y="5942335"/>
                            <a:pt x="4871330" y="6663024"/>
                          </a:cubicBezTo>
                          <a:cubicBezTo>
                            <a:pt x="3858286" y="6797624"/>
                            <a:pt x="1819730" y="6505828"/>
                            <a:pt x="0" y="6663024"/>
                          </a:cubicBezTo>
                          <a:cubicBezTo>
                            <a:pt x="-20187" y="4197023"/>
                            <a:pt x="-152480" y="20848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p:sp>
          <p:nvSpPr>
            <p:cNvPr id="334" name="Google Shape;334;p27"/>
            <p:cNvSpPr txBox="1"/>
            <p:nvPr/>
          </p:nvSpPr>
          <p:spPr>
            <a:xfrm>
              <a:off x="798226" y="9392930"/>
              <a:ext cx="5045137" cy="724463"/>
            </a:xfrm>
            <a:prstGeom prst="rect">
              <a:avLst/>
            </a:prstGeom>
            <a:noFill/>
            <a:ln w="28575">
              <a:noFill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5024743"/>
                        <a:gd name="connsiteY0" fmla="*/ 0 h 584745"/>
                        <a:gd name="connsiteX1" fmla="*/ 5024743 w 5024743"/>
                        <a:gd name="connsiteY1" fmla="*/ 0 h 584745"/>
                        <a:gd name="connsiteX2" fmla="*/ 5024743 w 5024743"/>
                        <a:gd name="connsiteY2" fmla="*/ 584745 h 584745"/>
                        <a:gd name="connsiteX3" fmla="*/ 0 w 5024743"/>
                        <a:gd name="connsiteY3" fmla="*/ 584745 h 584745"/>
                        <a:gd name="connsiteX4" fmla="*/ 0 w 5024743"/>
                        <a:gd name="connsiteY4" fmla="*/ 0 h 5847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024743" h="584745" extrusionOk="0">
                          <a:moveTo>
                            <a:pt x="0" y="0"/>
                          </a:moveTo>
                          <a:cubicBezTo>
                            <a:pt x="1724242" y="-5264"/>
                            <a:pt x="3597400" y="84467"/>
                            <a:pt x="5024743" y="0"/>
                          </a:cubicBezTo>
                          <a:cubicBezTo>
                            <a:pt x="4985722" y="268632"/>
                            <a:pt x="4974183" y="391443"/>
                            <a:pt x="5024743" y="584745"/>
                          </a:cubicBezTo>
                          <a:cubicBezTo>
                            <a:pt x="2630021" y="691065"/>
                            <a:pt x="1266853" y="577096"/>
                            <a:pt x="0" y="584745"/>
                          </a:cubicBezTo>
                          <a:cubicBezTo>
                            <a:pt x="-22493" y="447848"/>
                            <a:pt x="43366" y="18552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디자이너가</a:t>
              </a:r>
              <a:r>
                <a:rPr 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 </a:t>
              </a:r>
              <a:r>
                <a:rPr lang="en-US" sz="2600" b="1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네일아트</a:t>
              </a:r>
              <a:r>
                <a:rPr 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 </a:t>
              </a:r>
              <a:r>
                <a:rPr lang="en-US" sz="2600" b="1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등록</a:t>
              </a:r>
              <a:endParaRPr sz="26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endParaRPr>
            </a:p>
          </p:txBody>
        </p:sp>
      </p:grpSp>
      <p:pic>
        <p:nvPicPr>
          <p:cNvPr id="336" name="Google Shape;3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6111" y="3875784"/>
            <a:ext cx="2855775" cy="28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 txBox="1"/>
          <p:nvPr/>
        </p:nvSpPr>
        <p:spPr>
          <a:xfrm>
            <a:off x="7111748" y="8647136"/>
            <a:ext cx="4072143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err="1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네일아트</a:t>
            </a:r>
            <a:r>
              <a:rPr lang="en-US" sz="26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 </a:t>
            </a:r>
            <a:r>
              <a:rPr lang="en-US" sz="2600" b="1" dirty="0" err="1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정보</a:t>
            </a:r>
            <a:r>
              <a:rPr lang="en-US" sz="26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 IPFS </a:t>
            </a:r>
            <a:r>
              <a:rPr lang="en-US" sz="2600" b="1" dirty="0" err="1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업로드</a:t>
            </a:r>
            <a:endParaRPr sz="2600" b="1" dirty="0">
              <a:solidFill>
                <a:srgbClr val="E99998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Calibri"/>
              <a:sym typeface="Calibri"/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13463163" y="8641273"/>
            <a:ext cx="2676874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E9999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Calibri"/>
                <a:sym typeface="Calibri"/>
              </a:rPr>
              <a:t>IPFS hash return</a:t>
            </a:r>
            <a:endParaRPr sz="2600" b="1" dirty="0">
              <a:solidFill>
                <a:srgbClr val="E99998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Calibri"/>
              <a:sym typeface="Calibri"/>
            </a:endParaRPr>
          </a:p>
        </p:txBody>
      </p:sp>
      <p:sp>
        <p:nvSpPr>
          <p:cNvPr id="23" name="Google Shape;312;p26">
            <a:extLst>
              <a:ext uri="{FF2B5EF4-FFF2-40B4-BE49-F238E27FC236}">
                <a16:creationId xmlns:a16="http://schemas.microsoft.com/office/drawing/2014/main" id="{649EAC9A-578E-EF1A-6210-085A66D9CCC8}"/>
              </a:ext>
            </a:extLst>
          </p:cNvPr>
          <p:cNvSpPr txBox="1"/>
          <p:nvPr/>
        </p:nvSpPr>
        <p:spPr>
          <a:xfrm>
            <a:off x="1593971" y="1083125"/>
            <a:ext cx="4201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NFT</a:t>
            </a:r>
            <a:endParaRPr sz="5700" b="1" i="1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C32484-FB27-7344-CE2A-9DE7C0854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0019" y="2770901"/>
            <a:ext cx="5864052" cy="4496972"/>
          </a:xfrm>
          <a:prstGeom prst="rect">
            <a:avLst/>
          </a:prstGeom>
          <a:ln w="28575"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B60281-80ED-F334-9717-D3B68F69E2A5}"/>
              </a:ext>
            </a:extLst>
          </p:cNvPr>
          <p:cNvGrpSpPr/>
          <p:nvPr/>
        </p:nvGrpSpPr>
        <p:grpSpPr>
          <a:xfrm>
            <a:off x="11183891" y="5457323"/>
            <a:ext cx="6514327" cy="3083702"/>
            <a:chOff x="11183891" y="5457323"/>
            <a:chExt cx="6514327" cy="308370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E6BF517-A91A-5731-7632-791C83BAE1FE}"/>
                </a:ext>
              </a:extLst>
            </p:cNvPr>
            <p:cNvGrpSpPr/>
            <p:nvPr/>
          </p:nvGrpSpPr>
          <p:grpSpPr>
            <a:xfrm>
              <a:off x="11183891" y="6192356"/>
              <a:ext cx="4426338" cy="2348669"/>
              <a:chOff x="11180069" y="5964476"/>
              <a:chExt cx="4426338" cy="2348669"/>
            </a:xfrm>
          </p:grpSpPr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138D84C-4CD6-35C4-E448-A4DCB8CF4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80069" y="5964476"/>
                <a:ext cx="4426338" cy="2348669"/>
              </a:xfrm>
              <a:prstGeom prst="rect">
                <a:avLst/>
              </a:prstGeom>
            </p:spPr>
          </p:pic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CFE8635E-BA1D-B1D1-12E5-129DFABB7BA2}"/>
                  </a:ext>
                </a:extLst>
              </p:cNvPr>
              <p:cNvSpPr/>
              <p:nvPr/>
            </p:nvSpPr>
            <p:spPr>
              <a:xfrm>
                <a:off x="11486779" y="6223041"/>
                <a:ext cx="3945125" cy="2052386"/>
              </a:xfrm>
              <a:prstGeom prst="roundRect">
                <a:avLst/>
              </a:prstGeom>
              <a:noFill/>
              <a:ln w="38100">
                <a:solidFill>
                  <a:srgbClr val="E9999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n w="12700"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5425938-16A6-E2A5-90BD-A1D08FA62C19}"/>
                </a:ext>
              </a:extLst>
            </p:cNvPr>
            <p:cNvSpPr/>
            <p:nvPr/>
          </p:nvSpPr>
          <p:spPr>
            <a:xfrm>
              <a:off x="16151854" y="5457323"/>
              <a:ext cx="1546364" cy="835281"/>
            </a:xfrm>
            <a:prstGeom prst="roundRect">
              <a:avLst/>
            </a:prstGeom>
            <a:noFill/>
            <a:ln w="38100">
              <a:solidFill>
                <a:srgbClr val="E9999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7162FA3F-9E0F-2E88-A599-D8E3326B5ADA}"/>
                </a:ext>
              </a:extLst>
            </p:cNvPr>
            <p:cNvCxnSpPr/>
            <p:nvPr/>
          </p:nvCxnSpPr>
          <p:spPr>
            <a:xfrm flipV="1">
              <a:off x="15435726" y="6292604"/>
              <a:ext cx="716128" cy="292500"/>
            </a:xfrm>
            <a:prstGeom prst="line">
              <a:avLst/>
            </a:prstGeom>
            <a:ln w="38100">
              <a:solidFill>
                <a:srgbClr val="E999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9A14BA-3FA2-2D38-5A15-FDCD1A52A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84" y="694172"/>
            <a:ext cx="17053916" cy="9592828"/>
          </a:xfrm>
          <a:prstGeom prst="rect">
            <a:avLst/>
          </a:prstGeom>
        </p:spPr>
      </p:pic>
      <p:sp>
        <p:nvSpPr>
          <p:cNvPr id="457" name="Google Shape;457;p37"/>
          <p:cNvSpPr txBox="1"/>
          <p:nvPr/>
        </p:nvSpPr>
        <p:spPr>
          <a:xfrm>
            <a:off x="1813625" y="829400"/>
            <a:ext cx="612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i="1">
                <a:solidFill>
                  <a:srgbClr val="E8989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Architecture</a:t>
            </a:r>
            <a:endParaRPr sz="5700" i="1">
              <a:solidFill>
                <a:srgbClr val="E8989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340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9D0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7143"/>
            <a:ext cx="13230596" cy="7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8"/>
          <p:cNvSpPr txBox="1"/>
          <p:nvPr/>
        </p:nvSpPr>
        <p:spPr>
          <a:xfrm>
            <a:off x="1200877" y="1643021"/>
            <a:ext cx="13491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rgbClr val="4E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Benefit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8"/>
          <p:cNvSpPr txBox="1"/>
          <p:nvPr/>
        </p:nvSpPr>
        <p:spPr>
          <a:xfrm>
            <a:off x="7886252" y="4636887"/>
            <a:ext cx="36378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0" dirty="0">
                <a:solidFill>
                  <a:srgbClr val="FFFFFF"/>
                </a:solidFill>
                <a:latin typeface="Libre Baskerville"/>
                <a:ea typeface="Calibri"/>
                <a:cs typeface="Calibri"/>
                <a:sym typeface="Libre Baskerville"/>
              </a:rPr>
              <a:t>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1280775" y="3508898"/>
            <a:ext cx="11894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DESIGNER &amp; CUSTOMER</a:t>
            </a:r>
            <a:endParaRPr sz="5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8" name="Google Shape;468;p38"/>
          <p:cNvPicPr preferRelativeResize="0"/>
          <p:nvPr/>
        </p:nvPicPr>
        <p:blipFill rotWithShape="1">
          <a:blip r:embed="rId4">
            <a:alphaModFix/>
          </a:blip>
          <a:srcRect l="8544" r="13852"/>
          <a:stretch/>
        </p:blipFill>
        <p:spPr>
          <a:xfrm>
            <a:off x="12135800" y="1257150"/>
            <a:ext cx="6152200" cy="79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 txBox="1"/>
          <p:nvPr/>
        </p:nvSpPr>
        <p:spPr>
          <a:xfrm>
            <a:off x="1280775" y="7729675"/>
            <a:ext cx="210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영남아!  </a:t>
            </a: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</a:t>
            </a: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하자</a:t>
            </a:r>
            <a:endParaRPr sz="12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1280775" y="7359975"/>
            <a:ext cx="90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E101</a:t>
            </a:r>
            <a:endParaRPr sz="18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34166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9"/>
          <p:cNvSpPr txBox="1"/>
          <p:nvPr/>
        </p:nvSpPr>
        <p:spPr>
          <a:xfrm>
            <a:off x="1813625" y="829400"/>
            <a:ext cx="612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i="1">
                <a:solidFill>
                  <a:srgbClr val="E8989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기대효과</a:t>
            </a:r>
            <a:endParaRPr sz="5700" i="1">
              <a:solidFill>
                <a:srgbClr val="E8989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2601552" y="2298168"/>
            <a:ext cx="4840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i="1" dirty="0">
                <a:solidFill>
                  <a:srgbClr val="E8989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Designer</a:t>
            </a:r>
            <a:endParaRPr sz="5700" i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898232-8A43-C69E-3939-3A74EE1B283A}"/>
              </a:ext>
            </a:extLst>
          </p:cNvPr>
          <p:cNvGrpSpPr/>
          <p:nvPr/>
        </p:nvGrpSpPr>
        <p:grpSpPr>
          <a:xfrm>
            <a:off x="1919610" y="3889417"/>
            <a:ext cx="5880127" cy="4810067"/>
            <a:chOff x="1919610" y="3889417"/>
            <a:chExt cx="5880127" cy="481006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5AC1FA1-9F46-457B-3886-EE1CF2CBFFF6}"/>
                </a:ext>
              </a:extLst>
            </p:cNvPr>
            <p:cNvGrpSpPr/>
            <p:nvPr/>
          </p:nvGrpSpPr>
          <p:grpSpPr>
            <a:xfrm>
              <a:off x="1919610" y="3889417"/>
              <a:ext cx="5880127" cy="4810067"/>
              <a:chOff x="1919610" y="3889417"/>
              <a:chExt cx="5880127" cy="481006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B25B08E-004D-A8EE-E872-62AB6C8DD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E99998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919610" y="6111946"/>
                <a:ext cx="2687354" cy="2587538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03FE15F-0600-467B-7C56-9FB73CF92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E99998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3533864" y="3889417"/>
                <a:ext cx="4265873" cy="3516298"/>
              </a:xfrm>
              <a:prstGeom prst="rect">
                <a:avLst/>
              </a:prstGeom>
            </p:spPr>
          </p:pic>
        </p:grpSp>
        <p:sp>
          <p:nvSpPr>
            <p:cNvPr id="15" name="Google Shape;261;p24">
              <a:extLst>
                <a:ext uri="{FF2B5EF4-FFF2-40B4-BE49-F238E27FC236}">
                  <a16:creationId xmlns:a16="http://schemas.microsoft.com/office/drawing/2014/main" id="{953713A8-FEB4-3883-E8FA-2B1F72A011AD}"/>
                </a:ext>
              </a:extLst>
            </p:cNvPr>
            <p:cNvSpPr txBox="1"/>
            <p:nvPr/>
          </p:nvSpPr>
          <p:spPr>
            <a:xfrm>
              <a:off x="4231661" y="7689890"/>
              <a:ext cx="3014097" cy="584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수익 증대</a:t>
              </a:r>
              <a:endParaRPr sz="2400" dirty="0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2EEEC0-BD3D-88CE-B748-8FF54D028E46}"/>
              </a:ext>
            </a:extLst>
          </p:cNvPr>
          <p:cNvGrpSpPr/>
          <p:nvPr/>
        </p:nvGrpSpPr>
        <p:grpSpPr>
          <a:xfrm>
            <a:off x="8207020" y="3889417"/>
            <a:ext cx="4535545" cy="4371952"/>
            <a:chOff x="8207020" y="3889417"/>
            <a:chExt cx="4535545" cy="43719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157C19-E616-F9BD-106E-CFB7B73B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E9999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207020" y="3889417"/>
              <a:ext cx="4535545" cy="3900568"/>
            </a:xfrm>
            <a:prstGeom prst="rect">
              <a:avLst/>
            </a:prstGeom>
          </p:spPr>
        </p:pic>
        <p:sp>
          <p:nvSpPr>
            <p:cNvPr id="16" name="Google Shape;261;p24">
              <a:extLst>
                <a:ext uri="{FF2B5EF4-FFF2-40B4-BE49-F238E27FC236}">
                  <a16:creationId xmlns:a16="http://schemas.microsoft.com/office/drawing/2014/main" id="{C9DD974E-B985-48D4-80E2-1589FADDB59A}"/>
                </a:ext>
              </a:extLst>
            </p:cNvPr>
            <p:cNvSpPr txBox="1"/>
            <p:nvPr/>
          </p:nvSpPr>
          <p:spPr>
            <a:xfrm>
              <a:off x="8967743" y="7676624"/>
              <a:ext cx="3014097" cy="584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원활한 </a:t>
              </a:r>
              <a:r>
                <a:rPr lang="ko-KR" altLang="en-US" sz="2600" b="1" dirty="0" err="1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스케쥴링</a:t>
              </a:r>
              <a:endParaRPr sz="2400" dirty="0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D8D388-2F60-511E-6517-56E3BFB1585C}"/>
              </a:ext>
            </a:extLst>
          </p:cNvPr>
          <p:cNvGrpSpPr/>
          <p:nvPr/>
        </p:nvGrpSpPr>
        <p:grpSpPr>
          <a:xfrm>
            <a:off x="13149849" y="3889417"/>
            <a:ext cx="4535544" cy="4371952"/>
            <a:chOff x="13149849" y="3889417"/>
            <a:chExt cx="4535544" cy="43719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4A4601-8BFD-AB1C-458B-7787A8CCF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E9999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3149849" y="3889417"/>
              <a:ext cx="4535544" cy="3822816"/>
            </a:xfrm>
            <a:prstGeom prst="rect">
              <a:avLst/>
            </a:prstGeom>
          </p:spPr>
        </p:pic>
        <p:sp>
          <p:nvSpPr>
            <p:cNvPr id="17" name="Google Shape;261;p24">
              <a:extLst>
                <a:ext uri="{FF2B5EF4-FFF2-40B4-BE49-F238E27FC236}">
                  <a16:creationId xmlns:a16="http://schemas.microsoft.com/office/drawing/2014/main" id="{E1C8D4CB-80FD-9D88-BE6C-03F2B3CF4566}"/>
                </a:ext>
              </a:extLst>
            </p:cNvPr>
            <p:cNvSpPr txBox="1"/>
            <p:nvPr/>
          </p:nvSpPr>
          <p:spPr>
            <a:xfrm>
              <a:off x="14075771" y="7676624"/>
              <a:ext cx="3014097" cy="584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고객유치</a:t>
              </a:r>
              <a:endParaRPr sz="2400" dirty="0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12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488;p40">
            <a:extLst>
              <a:ext uri="{FF2B5EF4-FFF2-40B4-BE49-F238E27FC236}">
                <a16:creationId xmlns:a16="http://schemas.microsoft.com/office/drawing/2014/main" id="{2C2E964C-87C1-DC3D-81EB-438B4CC13E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4084" y="1852414"/>
            <a:ext cx="17110557" cy="760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34166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9"/>
          <p:cNvSpPr txBox="1"/>
          <p:nvPr/>
        </p:nvSpPr>
        <p:spPr>
          <a:xfrm>
            <a:off x="1813625" y="829400"/>
            <a:ext cx="612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i="1">
                <a:solidFill>
                  <a:srgbClr val="E8989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기대효과</a:t>
            </a:r>
            <a:endParaRPr sz="5700" i="1">
              <a:solidFill>
                <a:srgbClr val="E8989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2176450" y="2118450"/>
            <a:ext cx="5045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i="1" dirty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Customer</a:t>
            </a:r>
            <a:endParaRPr sz="57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725C0E-6D73-8612-1220-B6ACCD00FE36}"/>
              </a:ext>
            </a:extLst>
          </p:cNvPr>
          <p:cNvGrpSpPr/>
          <p:nvPr/>
        </p:nvGrpSpPr>
        <p:grpSpPr>
          <a:xfrm>
            <a:off x="1341670" y="3713447"/>
            <a:ext cx="5520852" cy="4896546"/>
            <a:chOff x="1341670" y="3713447"/>
            <a:chExt cx="5520852" cy="48965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A61A05-678C-5A80-DD63-E5B71B72D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341670" y="3713447"/>
              <a:ext cx="5520852" cy="4550760"/>
            </a:xfrm>
            <a:prstGeom prst="rect">
              <a:avLst/>
            </a:prstGeom>
          </p:spPr>
        </p:pic>
        <p:sp>
          <p:nvSpPr>
            <p:cNvPr id="25" name="Google Shape;261;p24">
              <a:extLst>
                <a:ext uri="{FF2B5EF4-FFF2-40B4-BE49-F238E27FC236}">
                  <a16:creationId xmlns:a16="http://schemas.microsoft.com/office/drawing/2014/main" id="{7DA6BA62-9E8E-9EC0-14ED-B907983DEC05}"/>
                </a:ext>
              </a:extLst>
            </p:cNvPr>
            <p:cNvSpPr txBox="1"/>
            <p:nvPr/>
          </p:nvSpPr>
          <p:spPr>
            <a:xfrm>
              <a:off x="2522471" y="8025248"/>
              <a:ext cx="3014097" cy="584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1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경제적 이득</a:t>
              </a:r>
              <a:endParaRPr sz="2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5F1354-ADFD-437D-303F-1D4BE0F9328D}"/>
              </a:ext>
            </a:extLst>
          </p:cNvPr>
          <p:cNvGrpSpPr/>
          <p:nvPr/>
        </p:nvGrpSpPr>
        <p:grpSpPr>
          <a:xfrm>
            <a:off x="13088707" y="3713447"/>
            <a:ext cx="5063106" cy="4896546"/>
            <a:chOff x="13088707" y="3713447"/>
            <a:chExt cx="5063106" cy="48965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D003A2E-E430-6CA5-DC90-C0D29B2F5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3088707" y="3713447"/>
              <a:ext cx="5063106" cy="4231310"/>
            </a:xfrm>
            <a:prstGeom prst="rect">
              <a:avLst/>
            </a:prstGeom>
          </p:spPr>
        </p:pic>
        <p:sp>
          <p:nvSpPr>
            <p:cNvPr id="27" name="Google Shape;261;p24">
              <a:extLst>
                <a:ext uri="{FF2B5EF4-FFF2-40B4-BE49-F238E27FC236}">
                  <a16:creationId xmlns:a16="http://schemas.microsoft.com/office/drawing/2014/main" id="{C78B8DBA-DC6A-712A-658B-B1CB2E4E6F0A}"/>
                </a:ext>
              </a:extLst>
            </p:cNvPr>
            <p:cNvSpPr txBox="1"/>
            <p:nvPr/>
          </p:nvSpPr>
          <p:spPr>
            <a:xfrm>
              <a:off x="14181071" y="8025248"/>
              <a:ext cx="3014097" cy="584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1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커뮤니티</a:t>
              </a:r>
              <a:endParaRPr sz="2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040651-2577-D71C-B0A4-ACA7CB533AA1}"/>
              </a:ext>
            </a:extLst>
          </p:cNvPr>
          <p:cNvGrpSpPr/>
          <p:nvPr/>
        </p:nvGrpSpPr>
        <p:grpSpPr>
          <a:xfrm>
            <a:off x="6844205" y="3620721"/>
            <a:ext cx="5091665" cy="4989272"/>
            <a:chOff x="6844205" y="3620721"/>
            <a:chExt cx="5091665" cy="498927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F12C6E-062F-FA66-B527-1879D0629E58}"/>
                </a:ext>
              </a:extLst>
            </p:cNvPr>
            <p:cNvGrpSpPr/>
            <p:nvPr/>
          </p:nvGrpSpPr>
          <p:grpSpPr>
            <a:xfrm>
              <a:off x="8339071" y="3620721"/>
              <a:ext cx="3596799" cy="4989272"/>
              <a:chOff x="8339071" y="3620721"/>
              <a:chExt cx="3596799" cy="4989272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FEE2D4C-44B5-C720-16C0-BE744C8BE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9802319" y="3620721"/>
                <a:ext cx="2133551" cy="2133551"/>
              </a:xfrm>
              <a:prstGeom prst="rect">
                <a:avLst/>
              </a:prstGeom>
            </p:spPr>
          </p:pic>
          <p:sp>
            <p:nvSpPr>
              <p:cNvPr id="26" name="Google Shape;261;p24">
                <a:extLst>
                  <a:ext uri="{FF2B5EF4-FFF2-40B4-BE49-F238E27FC236}">
                    <a16:creationId xmlns:a16="http://schemas.microsoft.com/office/drawing/2014/main" id="{09B8F5D2-9C24-9A1A-21CF-7C0857D3BDC9}"/>
                  </a:ext>
                </a:extLst>
              </p:cNvPr>
              <p:cNvSpPr txBox="1"/>
              <p:nvPr/>
            </p:nvSpPr>
            <p:spPr>
              <a:xfrm>
                <a:off x="8339071" y="8025248"/>
                <a:ext cx="3014097" cy="58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b="1" dirty="0">
                    <a:solidFill>
                      <a:schemeClr val="bg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Calibri"/>
                    <a:sym typeface="Calibri"/>
                  </a:rPr>
                  <a:t>AR</a:t>
                </a:r>
                <a:r>
                  <a:rPr lang="ko-KR" altLang="en-US" sz="2600" b="1" dirty="0">
                    <a:solidFill>
                      <a:schemeClr val="bg1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Calibri"/>
                    <a:sym typeface="Calibri"/>
                  </a:rPr>
                  <a:t> 피팅</a:t>
                </a:r>
                <a:endParaRPr sz="2400" dirty="0">
                  <a:solidFill>
                    <a:schemeClr val="bg1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3E777C9-1DB4-4C99-AFB5-B1CF8C79D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18286"/>
            <a:stretch/>
          </p:blipFill>
          <p:spPr>
            <a:xfrm>
              <a:off x="6844205" y="4464125"/>
              <a:ext cx="4445000" cy="3632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34166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9"/>
          <p:cNvSpPr txBox="1"/>
          <p:nvPr/>
        </p:nvSpPr>
        <p:spPr>
          <a:xfrm>
            <a:off x="1813625" y="829400"/>
            <a:ext cx="612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700" i="1" dirty="0">
                <a:solidFill>
                  <a:srgbClr val="E8989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향후발전계획</a:t>
            </a:r>
            <a:endParaRPr sz="5700" i="1" dirty="0">
              <a:solidFill>
                <a:srgbClr val="E8989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DAFFB26-228E-4224-78AA-2BCF84DE2BA9}"/>
              </a:ext>
            </a:extLst>
          </p:cNvPr>
          <p:cNvGrpSpPr/>
          <p:nvPr/>
        </p:nvGrpSpPr>
        <p:grpSpPr>
          <a:xfrm>
            <a:off x="1813625" y="3613617"/>
            <a:ext cx="4970182" cy="4624361"/>
            <a:chOff x="1813625" y="3475071"/>
            <a:chExt cx="4970182" cy="46243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EE3503-34FD-42E2-D355-CA406D2AC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3625" y="3475071"/>
              <a:ext cx="4970182" cy="376313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BDBA613-A68A-DDDE-DF0B-4C6FA0C6E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642" r="32075"/>
            <a:stretch/>
          </p:blipFill>
          <p:spPr>
            <a:xfrm>
              <a:off x="2860221" y="3570847"/>
              <a:ext cx="2085929" cy="4236213"/>
            </a:xfrm>
            <a:prstGeom prst="rect">
              <a:avLst/>
            </a:prstGeom>
          </p:spPr>
        </p:pic>
        <p:sp>
          <p:nvSpPr>
            <p:cNvPr id="31" name="Google Shape;261;p24">
              <a:extLst>
                <a:ext uri="{FF2B5EF4-FFF2-40B4-BE49-F238E27FC236}">
                  <a16:creationId xmlns:a16="http://schemas.microsoft.com/office/drawing/2014/main" id="{D84642DB-8F1C-318B-78C7-86F35FB66C46}"/>
                </a:ext>
              </a:extLst>
            </p:cNvPr>
            <p:cNvSpPr txBox="1"/>
            <p:nvPr/>
          </p:nvSpPr>
          <p:spPr>
            <a:xfrm>
              <a:off x="2527215" y="7514687"/>
              <a:ext cx="3014097" cy="584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인식률 개선</a:t>
              </a:r>
              <a:endParaRPr sz="2400" dirty="0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F5FED6-2A03-85C7-53DA-DA67E4E75A1D}"/>
              </a:ext>
            </a:extLst>
          </p:cNvPr>
          <p:cNvGrpSpPr/>
          <p:nvPr/>
        </p:nvGrpSpPr>
        <p:grpSpPr>
          <a:xfrm>
            <a:off x="6469764" y="3253058"/>
            <a:ext cx="5922601" cy="4984920"/>
            <a:chOff x="6783807" y="3114512"/>
            <a:chExt cx="5922601" cy="49849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6ABD9D0-1AB6-3BF3-3771-DD71FFB00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3807" y="3114512"/>
              <a:ext cx="5922601" cy="4484255"/>
            </a:xfrm>
            <a:prstGeom prst="rect">
              <a:avLst/>
            </a:prstGeom>
          </p:spPr>
        </p:pic>
        <p:sp>
          <p:nvSpPr>
            <p:cNvPr id="32" name="Google Shape;261;p24">
              <a:extLst>
                <a:ext uri="{FF2B5EF4-FFF2-40B4-BE49-F238E27FC236}">
                  <a16:creationId xmlns:a16="http://schemas.microsoft.com/office/drawing/2014/main" id="{85E32CF8-B003-D486-A8CA-BBC632C91354}"/>
                </a:ext>
              </a:extLst>
            </p:cNvPr>
            <p:cNvSpPr txBox="1"/>
            <p:nvPr/>
          </p:nvSpPr>
          <p:spPr>
            <a:xfrm>
              <a:off x="8290706" y="7514687"/>
              <a:ext cx="3014097" cy="584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영상 처리 효율 개선</a:t>
              </a:r>
              <a:endParaRPr sz="2400" dirty="0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28461D-B344-28DC-0211-46B286AE7699}"/>
              </a:ext>
            </a:extLst>
          </p:cNvPr>
          <p:cNvGrpSpPr/>
          <p:nvPr/>
        </p:nvGrpSpPr>
        <p:grpSpPr>
          <a:xfrm>
            <a:off x="12497659" y="3726711"/>
            <a:ext cx="5338216" cy="4528585"/>
            <a:chOff x="12706408" y="3570847"/>
            <a:chExt cx="5338216" cy="452858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40A372B-C772-123E-D849-2DB170A6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06408" y="4581991"/>
              <a:ext cx="2385940" cy="180649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E78B8C-DCFB-F8CB-8D50-EBA50B75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230022" y="3570847"/>
              <a:ext cx="3814602" cy="2888199"/>
            </a:xfrm>
            <a:prstGeom prst="rect">
              <a:avLst/>
            </a:prstGeom>
          </p:spPr>
        </p:pic>
        <p:sp>
          <p:nvSpPr>
            <p:cNvPr id="33" name="Google Shape;261;p24">
              <a:extLst>
                <a:ext uri="{FF2B5EF4-FFF2-40B4-BE49-F238E27FC236}">
                  <a16:creationId xmlns:a16="http://schemas.microsoft.com/office/drawing/2014/main" id="{2538B409-BAF5-9868-9D97-0118D88289E5}"/>
                </a:ext>
              </a:extLst>
            </p:cNvPr>
            <p:cNvSpPr txBox="1"/>
            <p:nvPr/>
          </p:nvSpPr>
          <p:spPr>
            <a:xfrm>
              <a:off x="13777106" y="7514687"/>
              <a:ext cx="3014097" cy="584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1" dirty="0">
                  <a:solidFill>
                    <a:srgbClr val="E99998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Calibri"/>
                  <a:sym typeface="Calibri"/>
                </a:rPr>
                <a:t>반응형 웹</a:t>
              </a:r>
              <a:endParaRPr sz="2400" dirty="0">
                <a:solidFill>
                  <a:srgbClr val="E9999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71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9D0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7143"/>
            <a:ext cx="13230596" cy="7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8"/>
          <p:cNvSpPr txBox="1"/>
          <p:nvPr/>
        </p:nvSpPr>
        <p:spPr>
          <a:xfrm>
            <a:off x="1200877" y="1643021"/>
            <a:ext cx="13491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>
                <a:solidFill>
                  <a:srgbClr val="4E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Outro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8"/>
          <p:cNvSpPr txBox="1"/>
          <p:nvPr/>
        </p:nvSpPr>
        <p:spPr>
          <a:xfrm>
            <a:off x="7886252" y="4636887"/>
            <a:ext cx="36378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0" dirty="0">
                <a:solidFill>
                  <a:srgbClr val="FFFFFF"/>
                </a:solidFill>
                <a:latin typeface="Libre Baskerville"/>
                <a:ea typeface="Calibri"/>
                <a:cs typeface="Calibri"/>
                <a:sym typeface="Libre Baskerville"/>
              </a:rPr>
              <a:t>6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2187075" y="3705233"/>
            <a:ext cx="10988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Team</a:t>
            </a:r>
            <a:endParaRPr sz="5000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8" name="Google Shape;468;p38"/>
          <p:cNvPicPr preferRelativeResize="0"/>
          <p:nvPr/>
        </p:nvPicPr>
        <p:blipFill rotWithShape="1">
          <a:blip r:embed="rId4">
            <a:alphaModFix/>
          </a:blip>
          <a:srcRect l="8544" r="13852"/>
          <a:stretch/>
        </p:blipFill>
        <p:spPr>
          <a:xfrm>
            <a:off x="12135800" y="1257150"/>
            <a:ext cx="6152200" cy="79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 txBox="1"/>
          <p:nvPr/>
        </p:nvSpPr>
        <p:spPr>
          <a:xfrm>
            <a:off x="1280775" y="7729675"/>
            <a:ext cx="210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영남아!  </a:t>
            </a: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</a:t>
            </a: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하자</a:t>
            </a:r>
            <a:endParaRPr sz="12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1280775" y="7359975"/>
            <a:ext cx="90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E101</a:t>
            </a:r>
            <a:endParaRPr sz="18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1761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6290"/>
            <a:ext cx="18304763" cy="10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 rot="-5400000">
            <a:off x="-4484683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4098293" y="1369061"/>
            <a:ext cx="100914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팀원 소개</a:t>
            </a:r>
            <a:endParaRPr sz="1800" b="1">
              <a:solidFill>
                <a:srgbClr val="E8989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270" y="3917200"/>
            <a:ext cx="2286000" cy="228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6704" y="3917200"/>
            <a:ext cx="2286000" cy="228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612" y="391720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50730" y="3917200"/>
            <a:ext cx="2286000" cy="228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1123775" y="6363050"/>
            <a:ext cx="194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Myeongjo"/>
                <a:ea typeface="NanumMyeongjo"/>
                <a:cs typeface="NanumMyeongjo"/>
                <a:sym typeface="Nanum Myeongjo"/>
              </a:rPr>
              <a:t>곽동현</a:t>
            </a:r>
            <a:endParaRPr sz="2400" b="1">
              <a:latin typeface="NanumMyeongjo"/>
              <a:ea typeface="NanumMyeongjo"/>
              <a:cs typeface="Nanum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Myeongjo"/>
                <a:ea typeface="NanumMyeongjo"/>
                <a:cs typeface="NanumMyeongjo"/>
                <a:sym typeface="Nanum Myeongjo"/>
              </a:rPr>
              <a:t>FE, NFT,AR</a:t>
            </a:r>
            <a:endParaRPr sz="2400" b="1"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8">
            <a:alphaModFix/>
          </a:blip>
          <a:srcRect l="2262" r="2262"/>
          <a:stretch/>
        </p:blipFill>
        <p:spPr>
          <a:xfrm>
            <a:off x="12229393" y="3917200"/>
            <a:ext cx="2286000" cy="228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15223214" y="6363050"/>
            <a:ext cx="194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NanumMyeongjo"/>
                <a:ea typeface="NanumMyeongjo"/>
                <a:cs typeface="NanumMyeongjo"/>
                <a:sym typeface="Nanum Myeongjo"/>
              </a:rPr>
              <a:t>최호준</a:t>
            </a:r>
            <a:endParaRPr sz="2400" b="1" dirty="0">
              <a:latin typeface="NanumMyeongjo"/>
              <a:ea typeface="NanumMyeongjo"/>
              <a:cs typeface="Nanum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NanumMyeongjo"/>
                <a:ea typeface="NanumMyeongjo"/>
                <a:cs typeface="NanumMyeongjo"/>
                <a:sym typeface="Nanum Myeongjo"/>
              </a:rPr>
              <a:t>BE, AR</a:t>
            </a:r>
            <a:endParaRPr sz="2400" b="1" dirty="0"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2656083" y="6363050"/>
            <a:ext cx="156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Myeongjo"/>
                <a:ea typeface="NanumMyeongjo"/>
                <a:cs typeface="NanumMyeongjo"/>
                <a:sym typeface="Nanum Myeongjo"/>
              </a:rPr>
              <a:t>최이삭</a:t>
            </a:r>
            <a:endParaRPr sz="2400" b="1">
              <a:latin typeface="NanumMyeongjo"/>
              <a:ea typeface="NanumMyeongjo"/>
              <a:cs typeface="Nanum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Myeongjo"/>
                <a:ea typeface="NanumMyeongjo"/>
                <a:cs typeface="NanumMyeongjo"/>
                <a:sym typeface="Nanum Myeongjo"/>
              </a:rPr>
              <a:t>BE, NFT</a:t>
            </a:r>
            <a:endParaRPr sz="2400" b="1"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9834281" y="6363050"/>
            <a:ext cx="156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NanumMyeongjo"/>
                <a:ea typeface="NanumMyeongjo"/>
                <a:cs typeface="NanumMyeongjo"/>
                <a:sym typeface="Nanum Myeongjo"/>
              </a:rPr>
              <a:t>장영남</a:t>
            </a:r>
            <a:endParaRPr sz="2400" b="1" dirty="0">
              <a:latin typeface="NanumMyeongjo"/>
              <a:ea typeface="NanumMyeongjo"/>
              <a:cs typeface="Nanum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NanumMyeongjo"/>
                <a:ea typeface="NanumMyeongjo"/>
                <a:cs typeface="NanumMyeongjo"/>
                <a:sym typeface="Nanum Myeongjo"/>
              </a:rPr>
              <a:t>(Nail Maniac)</a:t>
            </a:r>
            <a:endParaRPr sz="2400" b="1" dirty="0">
              <a:latin typeface="NanumMyeongjo"/>
              <a:ea typeface="NanumMyeongjo"/>
              <a:cs typeface="Nanum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NanumMyeongjo"/>
                <a:ea typeface="NanumMyeongjo"/>
                <a:cs typeface="NanumMyeongjo"/>
                <a:sym typeface="Nanum Myeongjo"/>
              </a:rPr>
              <a:t>FE, NFT</a:t>
            </a:r>
            <a:endParaRPr sz="2400" b="1" dirty="0"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7012479" y="6363050"/>
            <a:ext cx="1476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Myeongjo"/>
                <a:ea typeface="NanumMyeongjo"/>
                <a:cs typeface="NanumMyeongjo"/>
                <a:sym typeface="Nanum Myeongjo"/>
              </a:rPr>
              <a:t>전호정</a:t>
            </a:r>
            <a:endParaRPr sz="2400" b="1">
              <a:latin typeface="NanumMyeongjo"/>
              <a:ea typeface="NanumMyeongjo"/>
              <a:cs typeface="Nanum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Myeongjo"/>
                <a:ea typeface="NanumMyeongjo"/>
                <a:cs typeface="NanumMyeongjo"/>
                <a:sym typeface="Nanum Myeongjo"/>
              </a:rPr>
              <a:t>FE, NFT</a:t>
            </a:r>
            <a:endParaRPr sz="2400" b="1"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4190677" y="6363050"/>
            <a:ext cx="156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Myeongjo"/>
                <a:ea typeface="NanumMyeongjo"/>
                <a:cs typeface="NanumMyeongjo"/>
                <a:sym typeface="Nanum Myeongjo"/>
              </a:rPr>
              <a:t>어서빈</a:t>
            </a:r>
            <a:endParaRPr sz="2400" b="1">
              <a:latin typeface="NanumMyeongjo"/>
              <a:ea typeface="NanumMyeongjo"/>
              <a:cs typeface="Nanum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NanumMyeongjo"/>
                <a:ea typeface="NanumMyeongjo"/>
                <a:cs typeface="NanumMyeongjo"/>
                <a:sym typeface="Nanum Myeongjo"/>
              </a:rPr>
              <a:t>(Nail Designer)</a:t>
            </a:r>
            <a:endParaRPr sz="2400" b="1">
              <a:latin typeface="NanumMyeongjo"/>
              <a:ea typeface="NanumMyeongjo"/>
              <a:cs typeface="NanumMyeongjo"/>
              <a:sym typeface="Nanum Myeongj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NanumMyeongjo"/>
                <a:ea typeface="NanumMyeongjo"/>
                <a:cs typeface="NanumMyeongjo"/>
                <a:sym typeface="Nanum Myeongjo"/>
              </a:rPr>
              <a:t>BE, AR </a:t>
            </a:r>
            <a:endParaRPr sz="1200"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145" name="Google Shape;145;p16"/>
          <p:cNvPicPr preferRelativeResize="0"/>
          <p:nvPr/>
        </p:nvPicPr>
        <p:blipFill rotWithShape="1">
          <a:blip r:embed="rId9">
            <a:alphaModFix/>
          </a:blip>
          <a:srcRect t="8018" b="8018"/>
          <a:stretch/>
        </p:blipFill>
        <p:spPr>
          <a:xfrm>
            <a:off x="9408043" y="3917200"/>
            <a:ext cx="2286000" cy="228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10">
            <a:alphaModFix/>
          </a:blip>
          <a:srcRect t="3210" b="21788"/>
          <a:stretch/>
        </p:blipFill>
        <p:spPr>
          <a:xfrm flipH="1">
            <a:off x="3768980" y="3917200"/>
            <a:ext cx="2286000" cy="228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11">
            <a:alphaModFix/>
          </a:blip>
          <a:srcRect t="7635" r="46027" b="20401"/>
          <a:stretch/>
        </p:blipFill>
        <p:spPr>
          <a:xfrm flipH="1">
            <a:off x="9408043" y="3879400"/>
            <a:ext cx="2286000" cy="228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9D0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36071" y="1257143"/>
            <a:ext cx="13466667" cy="7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04782" y="1257143"/>
            <a:ext cx="6514867" cy="7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/>
          <p:nvPr/>
        </p:nvSpPr>
        <p:spPr>
          <a:xfrm>
            <a:off x="1200877" y="1636271"/>
            <a:ext cx="13491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rgbClr val="4E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7396877" y="4636887"/>
            <a:ext cx="363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1200874" y="4135177"/>
            <a:ext cx="11275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Question &amp; Answer</a:t>
            </a:r>
            <a:endParaRPr sz="5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93" name="Google Shape;493;p40"/>
          <p:cNvPicPr preferRelativeResize="0"/>
          <p:nvPr/>
        </p:nvPicPr>
        <p:blipFill rotWithShape="1">
          <a:blip r:embed="rId5">
            <a:alphaModFix/>
          </a:blip>
          <a:srcRect l="11009" r="9385"/>
          <a:stretch/>
        </p:blipFill>
        <p:spPr>
          <a:xfrm>
            <a:off x="12004775" y="1257150"/>
            <a:ext cx="6283225" cy="79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0"/>
          <p:cNvPicPr preferRelativeResize="0"/>
          <p:nvPr/>
        </p:nvPicPr>
        <p:blipFill rotWithShape="1">
          <a:blip r:embed="rId6">
            <a:alphaModFix/>
          </a:blip>
          <a:srcRect l="7597" r="13263"/>
          <a:stretch/>
        </p:blipFill>
        <p:spPr>
          <a:xfrm>
            <a:off x="12004775" y="1257150"/>
            <a:ext cx="6283225" cy="79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0"/>
          <p:cNvSpPr txBox="1"/>
          <p:nvPr/>
        </p:nvSpPr>
        <p:spPr>
          <a:xfrm>
            <a:off x="1200875" y="7952250"/>
            <a:ext cx="210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영남아!  </a:t>
            </a: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</a:t>
            </a: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하자</a:t>
            </a:r>
            <a:endParaRPr sz="12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496" name="Google Shape;496;p40"/>
          <p:cNvSpPr txBox="1"/>
          <p:nvPr/>
        </p:nvSpPr>
        <p:spPr>
          <a:xfrm>
            <a:off x="1200875" y="7582550"/>
            <a:ext cx="90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E101</a:t>
            </a:r>
            <a:endParaRPr sz="18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898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/>
          <p:nvPr/>
        </p:nvSpPr>
        <p:spPr>
          <a:xfrm>
            <a:off x="-3203401" y="3617793"/>
            <a:ext cx="24692515" cy="493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7134484" y="690046"/>
            <a:ext cx="401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E6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E101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1"/>
          <p:cNvSpPr txBox="1"/>
          <p:nvPr/>
        </p:nvSpPr>
        <p:spPr>
          <a:xfrm>
            <a:off x="879545" y="690046"/>
            <a:ext cx="3190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곽동현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어서빈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Gaegu Light"/>
                <a:ea typeface="Gaegu Light"/>
                <a:cs typeface="Gaegu Light"/>
                <a:sym typeface="Gaegu Light"/>
              </a:rPr>
              <a:t>장영남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전호정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최이삭</a:t>
            </a:r>
            <a:r>
              <a:rPr lang="en-US" sz="2400" dirty="0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 </a:t>
            </a:r>
            <a:r>
              <a:rPr lang="en-US" sz="2400" dirty="0" err="1">
                <a:solidFill>
                  <a:srgbClr val="4E4343"/>
                </a:solidFill>
                <a:latin typeface="Gaegu Light"/>
                <a:ea typeface="Gaegu Light"/>
                <a:cs typeface="Gaegu Light"/>
                <a:sym typeface="Gaegu Light"/>
              </a:rPr>
              <a:t>최호준</a:t>
            </a:r>
            <a:endParaRPr sz="2400" dirty="0">
              <a:solidFill>
                <a:srgbClr val="4E4343"/>
              </a:solidFill>
              <a:latin typeface="Gaegu Light"/>
              <a:ea typeface="Gaegu Light"/>
              <a:cs typeface="Gaegu Light"/>
              <a:sym typeface="Gaegu Light"/>
            </a:endParaRPr>
          </a:p>
        </p:txBody>
      </p:sp>
      <p:sp>
        <p:nvSpPr>
          <p:cNvPr id="504" name="Google Shape;504;p41"/>
          <p:cNvSpPr txBox="1"/>
          <p:nvPr/>
        </p:nvSpPr>
        <p:spPr>
          <a:xfrm>
            <a:off x="15324800" y="651500"/>
            <a:ext cx="210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영남아!  </a:t>
            </a: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</a:t>
            </a: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하자</a:t>
            </a:r>
            <a:endParaRPr sz="12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9D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7143"/>
            <a:ext cx="13230596" cy="7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1280775" y="2243700"/>
            <a:ext cx="7204006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800" dirty="0">
                <a:solidFill>
                  <a:srgbClr val="4E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7886252" y="4636887"/>
            <a:ext cx="36378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2277601" y="4125604"/>
            <a:ext cx="803269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UCC</a:t>
            </a:r>
            <a:endParaRPr sz="540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4">
            <a:alphaModFix/>
          </a:blip>
          <a:srcRect l="8544" r="13852"/>
          <a:stretch/>
        </p:blipFill>
        <p:spPr>
          <a:xfrm>
            <a:off x="12135800" y="1257150"/>
            <a:ext cx="6152200" cy="79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1280775" y="7729675"/>
            <a:ext cx="210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영남아!  </a:t>
            </a: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</a:t>
            </a: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하자</a:t>
            </a:r>
            <a:endParaRPr sz="12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280775" y="7359975"/>
            <a:ext cx="90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E101</a:t>
            </a:r>
            <a:endParaRPr sz="18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AAA6F3-423D-E74E-CF06-65E74574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685" y="1822240"/>
            <a:ext cx="14993101" cy="8122947"/>
          </a:xfrm>
          <a:prstGeom prst="rect">
            <a:avLst/>
          </a:prstGeom>
        </p:spPr>
      </p:pic>
      <p:sp>
        <p:nvSpPr>
          <p:cNvPr id="222" name="Google Shape;222;p23"/>
          <p:cNvSpPr txBox="1"/>
          <p:nvPr/>
        </p:nvSpPr>
        <p:spPr>
          <a:xfrm>
            <a:off x="1862852" y="1135805"/>
            <a:ext cx="9685800" cy="96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t" anchorCtr="0">
            <a:spAutoFit/>
          </a:bodyPr>
          <a:lstStyle/>
          <a:p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Machine Learning</a:t>
            </a:r>
            <a:endParaRPr sz="1800" b="1" i="1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132192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/>
        </p:nvSpPr>
        <p:spPr>
          <a:xfrm rot="-5400000">
            <a:off x="-4313309" y="4902625"/>
            <a:ext cx="9860700" cy="90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t" anchorCtr="0">
            <a:spAutoFit/>
          </a:bodyPr>
          <a:lstStyle/>
          <a:p>
            <a:r>
              <a:rPr lang="en-US" sz="530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1621" y="8867059"/>
            <a:ext cx="1105055" cy="876422"/>
          </a:xfrm>
          <a:prstGeom prst="rect">
            <a:avLst/>
          </a:prstGeom>
        </p:spPr>
      </p:pic>
      <p:sp>
        <p:nvSpPr>
          <p:cNvPr id="8" name="Google Shape;313;p26">
            <a:extLst>
              <a:ext uri="{FF2B5EF4-FFF2-40B4-BE49-F238E27FC236}">
                <a16:creationId xmlns:a16="http://schemas.microsoft.com/office/drawing/2014/main" id="{F596D080-CD3F-271C-3A07-A50CCA136AF2}"/>
              </a:ext>
            </a:extLst>
          </p:cNvPr>
          <p:cNvSpPr txBox="1"/>
          <p:nvPr/>
        </p:nvSpPr>
        <p:spPr>
          <a:xfrm>
            <a:off x="2062471" y="2091491"/>
            <a:ext cx="85863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ore-KR" sz="36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SSD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ore-KR" sz="20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(Single Shot </a:t>
            </a:r>
            <a:r>
              <a:rPr lang="en-US" altLang="ko-Kore-KR" sz="2000" dirty="0" err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multibox</a:t>
            </a:r>
            <a:r>
              <a:rPr lang="en-US" altLang="ko-Kore-KR" sz="20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Detector)</a:t>
            </a:r>
            <a:endParaRPr lang="en-US" altLang="ko-Kore-KR" sz="4000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67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0"/>
            <a:ext cx="12341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11378159" y="7207042"/>
            <a:ext cx="97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098" y="347087"/>
            <a:ext cx="17053901" cy="9592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9D0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7143"/>
            <a:ext cx="13230596" cy="7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1200877" y="1643021"/>
            <a:ext cx="13491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>
                <a:solidFill>
                  <a:srgbClr val="4E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Planning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7396877" y="4636887"/>
            <a:ext cx="36378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 dirty="0">
                <a:solidFill>
                  <a:srgbClr val="FFFFFF"/>
                </a:solidFill>
                <a:latin typeface="Libre Baskerville"/>
                <a:ea typeface="Calibri"/>
                <a:cs typeface="Calibri"/>
                <a:sym typeface="Libre Baskerville"/>
              </a:rPr>
              <a:t>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1289849" y="3944352"/>
            <a:ext cx="11275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planning project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 l="11009" r="9385"/>
          <a:stretch/>
        </p:blipFill>
        <p:spPr>
          <a:xfrm>
            <a:off x="12004775" y="1257150"/>
            <a:ext cx="6283225" cy="79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1200875" y="7952250"/>
            <a:ext cx="210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영남아!  </a:t>
            </a: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</a:t>
            </a: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하자</a:t>
            </a:r>
            <a:endParaRPr sz="12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200875" y="7582550"/>
            <a:ext cx="90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E101</a:t>
            </a:r>
            <a:endParaRPr sz="18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4098" cy="10286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0"/>
          <p:cNvGrpSpPr/>
          <p:nvPr/>
        </p:nvGrpSpPr>
        <p:grpSpPr>
          <a:xfrm>
            <a:off x="2768510" y="4167461"/>
            <a:ext cx="8282664" cy="5469613"/>
            <a:chOff x="6694625" y="2831902"/>
            <a:chExt cx="10528365" cy="7455853"/>
          </a:xfrm>
        </p:grpSpPr>
        <p:pic>
          <p:nvPicPr>
            <p:cNvPr id="189" name="Google Shape;18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4625" y="2831902"/>
              <a:ext cx="10528365" cy="6551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0"/>
            <p:cNvSpPr txBox="1"/>
            <p:nvPr/>
          </p:nvSpPr>
          <p:spPr>
            <a:xfrm>
              <a:off x="10951810" y="9637355"/>
              <a:ext cx="60420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 err="1">
                  <a:latin typeface="Noto Sans Arabic"/>
                  <a:ea typeface="Noto Sans Arabic"/>
                  <a:cs typeface="Noto Sans Arabic"/>
                  <a:sym typeface="Noto Sans Arabic"/>
                </a:rPr>
                <a:t>국내</a:t>
              </a:r>
              <a:r>
                <a:rPr lang="en-US" sz="1900" dirty="0">
                  <a:latin typeface="Noto Sans Arabic"/>
                  <a:ea typeface="Noto Sans Arabic"/>
                  <a:cs typeface="Noto Sans Arabic"/>
                  <a:sym typeface="Noto Sans Arabic"/>
                </a:rPr>
                <a:t> </a:t>
              </a:r>
              <a:r>
                <a:rPr lang="en-US" sz="1900" dirty="0" err="1">
                  <a:latin typeface="Noto Sans Arabic"/>
                  <a:ea typeface="Noto Sans Arabic"/>
                  <a:cs typeface="Noto Sans Arabic"/>
                  <a:sym typeface="Noto Sans Arabic"/>
                </a:rPr>
                <a:t>셀프</a:t>
              </a:r>
              <a:r>
                <a:rPr lang="en-US" sz="1900" dirty="0">
                  <a:latin typeface="Noto Sans Arabic"/>
                  <a:ea typeface="Noto Sans Arabic"/>
                  <a:cs typeface="Noto Sans Arabic"/>
                  <a:sym typeface="Noto Sans Arabic"/>
                </a:rPr>
                <a:t> </a:t>
              </a:r>
              <a:r>
                <a:rPr lang="en-US" sz="1900" dirty="0" err="1">
                  <a:latin typeface="Noto Sans Arabic"/>
                  <a:ea typeface="Noto Sans Arabic"/>
                  <a:cs typeface="Noto Sans Arabic"/>
                  <a:sym typeface="Noto Sans Arabic"/>
                </a:rPr>
                <a:t>네일</a:t>
              </a:r>
              <a:r>
                <a:rPr lang="en-US" sz="1900" dirty="0">
                  <a:latin typeface="Noto Sans Arabic"/>
                  <a:ea typeface="Noto Sans Arabic"/>
                  <a:cs typeface="Noto Sans Arabic"/>
                  <a:sym typeface="Noto Sans Arabic"/>
                </a:rPr>
                <a:t> </a:t>
              </a:r>
              <a:r>
                <a:rPr lang="en-US" sz="1900" dirty="0" err="1">
                  <a:latin typeface="Noto Sans Arabic"/>
                  <a:ea typeface="Noto Sans Arabic"/>
                  <a:cs typeface="Noto Sans Arabic"/>
                  <a:sym typeface="Noto Sans Arabic"/>
                </a:rPr>
                <a:t>시장</a:t>
              </a:r>
              <a:r>
                <a:rPr lang="en-US" sz="1900" dirty="0">
                  <a:latin typeface="Noto Sans Arabic"/>
                  <a:ea typeface="Noto Sans Arabic"/>
                  <a:cs typeface="Noto Sans Arabic"/>
                  <a:sym typeface="Noto Sans Arabic"/>
                </a:rPr>
                <a:t> </a:t>
              </a:r>
              <a:r>
                <a:rPr lang="en-US" sz="1900" dirty="0" err="1">
                  <a:latin typeface="Noto Sans Arabic"/>
                  <a:ea typeface="Noto Sans Arabic"/>
                  <a:cs typeface="Noto Sans Arabic"/>
                  <a:sym typeface="Noto Sans Arabic"/>
                </a:rPr>
                <a:t>연별</a:t>
              </a:r>
              <a:r>
                <a:rPr lang="en-US" sz="1900" dirty="0">
                  <a:latin typeface="Noto Sans Arabic"/>
                  <a:ea typeface="Noto Sans Arabic"/>
                  <a:cs typeface="Noto Sans Arabic"/>
                  <a:sym typeface="Noto Sans Arabic"/>
                </a:rPr>
                <a:t> </a:t>
              </a:r>
              <a:r>
                <a:rPr lang="en-US" sz="1900" dirty="0" err="1">
                  <a:latin typeface="Noto Sans Arabic"/>
                  <a:ea typeface="Noto Sans Arabic"/>
                  <a:cs typeface="Noto Sans Arabic"/>
                  <a:sym typeface="Noto Sans Arabic"/>
                </a:rPr>
                <a:t>조사</a:t>
              </a:r>
              <a:r>
                <a:rPr lang="en-US" sz="1500" dirty="0">
                  <a:latin typeface="Noto Sans Arabic"/>
                  <a:ea typeface="Noto Sans Arabic"/>
                  <a:cs typeface="Noto Sans Arabic"/>
                  <a:sym typeface="Noto Sans Arabic"/>
                </a:rPr>
                <a:t> (</a:t>
              </a:r>
              <a:r>
                <a:rPr lang="en-US" sz="1500" dirty="0" err="1">
                  <a:latin typeface="Noto Sans Arabic"/>
                  <a:ea typeface="Noto Sans Arabic"/>
                  <a:cs typeface="Noto Sans Arabic"/>
                  <a:sym typeface="Noto Sans Arabic"/>
                </a:rPr>
                <a:t>단위</a:t>
              </a:r>
              <a:r>
                <a:rPr lang="en-US" sz="1500" dirty="0">
                  <a:latin typeface="Noto Sans Arabic"/>
                  <a:ea typeface="Noto Sans Arabic"/>
                  <a:cs typeface="Noto Sans Arabic"/>
                  <a:sym typeface="Noto Sans Arabic"/>
                </a:rPr>
                <a:t> : </a:t>
              </a:r>
              <a:r>
                <a:rPr lang="en-US" sz="1500" dirty="0" err="1">
                  <a:latin typeface="Noto Sans Arabic"/>
                  <a:ea typeface="Noto Sans Arabic"/>
                  <a:cs typeface="Noto Sans Arabic"/>
                  <a:sym typeface="Noto Sans Arabic"/>
                </a:rPr>
                <a:t>억</a:t>
              </a:r>
              <a:r>
                <a:rPr lang="en-US" sz="1500" dirty="0">
                  <a:latin typeface="Noto Sans Arabic"/>
                  <a:ea typeface="Noto Sans Arabic"/>
                  <a:cs typeface="Noto Sans Arabic"/>
                  <a:sym typeface="Noto Sans Arabic"/>
                </a:rPr>
                <a:t> </a:t>
              </a:r>
              <a:r>
                <a:rPr lang="en-US" sz="1500" dirty="0" err="1">
                  <a:latin typeface="Noto Sans Arabic"/>
                  <a:ea typeface="Noto Sans Arabic"/>
                  <a:cs typeface="Noto Sans Arabic"/>
                  <a:sym typeface="Noto Sans Arabic"/>
                </a:rPr>
                <a:t>원</a:t>
              </a:r>
              <a:r>
                <a:rPr lang="en-US" sz="1500" dirty="0">
                  <a:latin typeface="Noto Sans Arabic"/>
                  <a:ea typeface="Noto Sans Arabic"/>
                  <a:cs typeface="Noto Sans Arabic"/>
                  <a:sym typeface="Noto Sans Arabic"/>
                </a:rPr>
                <a:t>)</a:t>
              </a:r>
              <a:endParaRPr sz="1500" dirty="0">
                <a:latin typeface="Noto Sans Arabic"/>
                <a:ea typeface="Noto Sans Arabic"/>
                <a:cs typeface="Noto Sans Arabic"/>
                <a:sym typeface="Noto Sans Arabic"/>
              </a:endParaRPr>
            </a:p>
          </p:txBody>
        </p:sp>
      </p:grpSp>
      <p:sp>
        <p:nvSpPr>
          <p:cNvPr id="191" name="Google Shape;191;p20"/>
          <p:cNvSpPr txBox="1"/>
          <p:nvPr/>
        </p:nvSpPr>
        <p:spPr>
          <a:xfrm>
            <a:off x="2140750" y="1102775"/>
            <a:ext cx="5344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 시장 조사</a:t>
            </a:r>
            <a:endParaRPr sz="5700" b="1" i="1">
              <a:solidFill>
                <a:srgbClr val="E8989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</a:t>
            </a:r>
            <a:r>
              <a:rPr lang="en-US" sz="5300" dirty="0" err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Nailart</a:t>
            </a:r>
            <a:r>
              <a:rPr lang="en-US" sz="5300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r>
              <a:rPr lang="en-US" sz="5300" dirty="0" err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Yeongnam</a:t>
            </a:r>
            <a:r>
              <a:rPr lang="en-US" sz="5300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B79A40-6127-A77D-04F1-E97EB6A2CDCE}"/>
              </a:ext>
            </a:extLst>
          </p:cNvPr>
          <p:cNvGrpSpPr/>
          <p:nvPr/>
        </p:nvGrpSpPr>
        <p:grpSpPr>
          <a:xfrm>
            <a:off x="2490441" y="2688995"/>
            <a:ext cx="13869564" cy="1707664"/>
            <a:chOff x="2490441" y="2688995"/>
            <a:chExt cx="13869564" cy="17076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8B8CB69-A2A6-17F7-873E-7CB53D68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0441" y="2688995"/>
              <a:ext cx="13869564" cy="1707664"/>
            </a:xfrm>
            <a:prstGeom prst="rect">
              <a:avLst/>
            </a:prstGeom>
          </p:spPr>
        </p:pic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D8FEEC35-A7B4-27B8-25EC-2CF906E1F34C}"/>
                </a:ext>
              </a:extLst>
            </p:cNvPr>
            <p:cNvCxnSpPr/>
            <p:nvPr/>
          </p:nvCxnSpPr>
          <p:spPr>
            <a:xfrm>
              <a:off x="7954752" y="3192327"/>
              <a:ext cx="3231259" cy="0"/>
            </a:xfrm>
            <a:prstGeom prst="line">
              <a:avLst/>
            </a:prstGeom>
            <a:ln w="57150">
              <a:solidFill>
                <a:srgbClr val="E9999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FA9181-4313-605B-4E5A-7A19194A819E}"/>
                </a:ext>
              </a:extLst>
            </p:cNvPr>
            <p:cNvSpPr/>
            <p:nvPr/>
          </p:nvSpPr>
          <p:spPr>
            <a:xfrm>
              <a:off x="13092682" y="2857790"/>
              <a:ext cx="2364059" cy="334537"/>
            </a:xfrm>
            <a:prstGeom prst="rect">
              <a:avLst/>
            </a:prstGeom>
            <a:noFill/>
            <a:ln w="38100">
              <a:solidFill>
                <a:srgbClr val="E99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6D5B6E-C7A7-44F6-0EBB-76DA57CCE766}"/>
              </a:ext>
            </a:extLst>
          </p:cNvPr>
          <p:cNvSpPr/>
          <p:nvPr/>
        </p:nvSpPr>
        <p:spPr>
          <a:xfrm>
            <a:off x="6067413" y="3336489"/>
            <a:ext cx="906583" cy="359171"/>
          </a:xfrm>
          <a:prstGeom prst="rect">
            <a:avLst/>
          </a:prstGeom>
          <a:noFill/>
          <a:ln w="38100">
            <a:solidFill>
              <a:srgbClr val="E99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33302" y="4167461"/>
            <a:ext cx="4713707" cy="54696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DA7C86D-3CE9-DC2E-3558-19DE14A877EA}"/>
              </a:ext>
            </a:extLst>
          </p:cNvPr>
          <p:cNvCxnSpPr>
            <a:cxnSpLocks/>
          </p:cNvCxnSpPr>
          <p:nvPr/>
        </p:nvCxnSpPr>
        <p:spPr>
          <a:xfrm flipV="1">
            <a:off x="4018267" y="6249869"/>
            <a:ext cx="5911457" cy="2228906"/>
          </a:xfrm>
          <a:prstGeom prst="straightConnector1">
            <a:avLst/>
          </a:prstGeom>
          <a:ln w="114300">
            <a:solidFill>
              <a:srgbClr val="E999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/>
        </p:nvSpPr>
        <p:spPr>
          <a:xfrm>
            <a:off x="2083443" y="656250"/>
            <a:ext cx="9685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 시장 실태</a:t>
            </a:r>
            <a:endParaRPr sz="5700" b="1" i="1">
              <a:solidFill>
                <a:srgbClr val="E8989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409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443" y="2480350"/>
            <a:ext cx="14738784" cy="405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3592C82-D561-D2FA-B2A2-EDAA32D01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81" y="5756336"/>
            <a:ext cx="9771054" cy="2224305"/>
          </a:xfrm>
          <a:prstGeom prst="rect">
            <a:avLst/>
          </a:prstGeom>
        </p:spPr>
      </p:pic>
      <p:pic>
        <p:nvPicPr>
          <p:cNvPr id="201" name="Google Shape;2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5507" y="4240070"/>
            <a:ext cx="8646720" cy="50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15491425" y="9145950"/>
            <a:ext cx="138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출처 : TV 조선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 rot="-5400000">
            <a:off x="-4313308" y="49025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8EFE8EB-8612-B5BC-61D3-EC58BF2F224C}"/>
              </a:ext>
            </a:extLst>
          </p:cNvPr>
          <p:cNvCxnSpPr>
            <a:cxnSpLocks/>
          </p:cNvCxnSpPr>
          <p:nvPr/>
        </p:nvCxnSpPr>
        <p:spPr>
          <a:xfrm flipV="1">
            <a:off x="10021270" y="6262255"/>
            <a:ext cx="5911457" cy="2228906"/>
          </a:xfrm>
          <a:prstGeom prst="straightConnector1">
            <a:avLst/>
          </a:prstGeom>
          <a:ln w="114300">
            <a:solidFill>
              <a:srgbClr val="E999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60D4D2-94E7-AE2A-ED24-41655D5E9D95}"/>
              </a:ext>
            </a:extLst>
          </p:cNvPr>
          <p:cNvSpPr/>
          <p:nvPr/>
        </p:nvSpPr>
        <p:spPr>
          <a:xfrm>
            <a:off x="3465577" y="4838433"/>
            <a:ext cx="4357624" cy="518208"/>
          </a:xfrm>
          <a:prstGeom prst="rect">
            <a:avLst/>
          </a:prstGeom>
          <a:noFill/>
          <a:ln w="57150">
            <a:solidFill>
              <a:srgbClr val="E99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9D0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36071" y="1257143"/>
            <a:ext cx="13466667" cy="7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8"/>
          <p:cNvSpPr txBox="1"/>
          <p:nvPr/>
        </p:nvSpPr>
        <p:spPr>
          <a:xfrm>
            <a:off x="1200877" y="1643021"/>
            <a:ext cx="13491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>
                <a:solidFill>
                  <a:srgbClr val="4E434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Service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7886252" y="4636887"/>
            <a:ext cx="36378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0" dirty="0">
                <a:solidFill>
                  <a:srgbClr val="FFFFFF"/>
                </a:solidFill>
                <a:latin typeface="Libre Baskerville"/>
                <a:ea typeface="Calibri"/>
                <a:cs typeface="Calibri"/>
                <a:sym typeface="Libre Baskerville"/>
              </a:rPr>
              <a:t>3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1280775" y="3508898"/>
            <a:ext cx="11894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MIRI NAIL SERVICE</a:t>
            </a:r>
            <a:endParaRPr sz="5000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1599500" y="7217650"/>
            <a:ext cx="58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DFDFD"/>
                </a:solidFill>
              </a:rPr>
              <a:t>소비자</a:t>
            </a:r>
            <a:r>
              <a:rPr lang="en-US" sz="1800">
                <a:solidFill>
                  <a:srgbClr val="4E4343"/>
                </a:solidFill>
              </a:rPr>
              <a:t>와 </a:t>
            </a:r>
            <a:r>
              <a:rPr lang="en-US" sz="2400">
                <a:solidFill>
                  <a:srgbClr val="FDFDFD"/>
                </a:solidFill>
              </a:rPr>
              <a:t>디자이너</a:t>
            </a:r>
            <a:r>
              <a:rPr lang="en-US" sz="1800">
                <a:solidFill>
                  <a:srgbClr val="4E4343"/>
                </a:solidFill>
              </a:rPr>
              <a:t> 모두에게 사랑받을</a:t>
            </a:r>
            <a:endParaRPr/>
          </a:p>
        </p:txBody>
      </p:sp>
      <p:pic>
        <p:nvPicPr>
          <p:cNvPr id="356" name="Google Shape;356;p28"/>
          <p:cNvPicPr preferRelativeResize="0"/>
          <p:nvPr/>
        </p:nvPicPr>
        <p:blipFill rotWithShape="1">
          <a:blip r:embed="rId4">
            <a:alphaModFix/>
          </a:blip>
          <a:srcRect l="8544" r="13852"/>
          <a:stretch/>
        </p:blipFill>
        <p:spPr>
          <a:xfrm>
            <a:off x="12135800" y="1257150"/>
            <a:ext cx="6152200" cy="79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8"/>
          <p:cNvSpPr txBox="1"/>
          <p:nvPr/>
        </p:nvSpPr>
        <p:spPr>
          <a:xfrm>
            <a:off x="4384525" y="7915138"/>
            <a:ext cx="58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DFDFD"/>
                </a:solidFill>
              </a:rPr>
              <a:t>미리,네일</a:t>
            </a:r>
            <a:r>
              <a:rPr lang="en-US" sz="1800">
                <a:solidFill>
                  <a:srgbClr val="E8EAED"/>
                </a:solidFill>
              </a:rPr>
              <a:t> </a:t>
            </a:r>
            <a:r>
              <a:rPr lang="en-US" sz="1800">
                <a:solidFill>
                  <a:srgbClr val="4E4343"/>
                </a:solidFill>
              </a:rPr>
              <a:t>서비스의 차별점된 장점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9128300" y="2759075"/>
            <a:ext cx="210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영남아!  </a:t>
            </a: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네일</a:t>
            </a:r>
            <a:r>
              <a:rPr lang="en-US" sz="1800">
                <a:solidFill>
                  <a:srgbClr val="4E4343"/>
                </a:solidFill>
                <a:latin typeface="NanumMyeongjo"/>
                <a:ea typeface="NanumMyeongjo"/>
                <a:cs typeface="NanumMyeongjo"/>
                <a:sym typeface="Nanum Myeongjo"/>
              </a:rPr>
              <a:t>하자</a:t>
            </a:r>
            <a:endParaRPr sz="12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359" name="Google Shape;359;p28"/>
          <p:cNvSpPr txBox="1"/>
          <p:nvPr/>
        </p:nvSpPr>
        <p:spPr>
          <a:xfrm>
            <a:off x="9128300" y="2389375"/>
            <a:ext cx="90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E6E6"/>
                </a:solidFill>
                <a:latin typeface="NanumMyeongjo"/>
                <a:ea typeface="NanumMyeongjo"/>
                <a:cs typeface="NanumMyeongjo"/>
                <a:sym typeface="Nanum Myeongjo"/>
              </a:rPr>
              <a:t>E101</a:t>
            </a:r>
            <a:endParaRPr sz="1800">
              <a:solidFill>
                <a:schemeClr val="dk1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 txBox="1"/>
          <p:nvPr/>
        </p:nvSpPr>
        <p:spPr>
          <a:xfrm>
            <a:off x="1057000" y="939625"/>
            <a:ext cx="612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i="1" dirty="0" err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주요</a:t>
            </a:r>
            <a:r>
              <a:rPr lang="en-US" sz="5700" b="1" i="1" dirty="0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en-US" sz="5700" b="1" i="1" dirty="0" err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서비스</a:t>
            </a:r>
            <a:r>
              <a:rPr lang="en-US" sz="5700" b="1" i="1" dirty="0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en-US" sz="5700" b="1" i="1" dirty="0" err="1">
                <a:solidFill>
                  <a:srgbClr val="E89898"/>
                </a:solidFill>
                <a:latin typeface="NanumMyeongjo"/>
                <a:ea typeface="NanumMyeongjo"/>
                <a:cs typeface="NanumMyeongjo"/>
                <a:sym typeface="Nanum Myeongjo"/>
              </a:rPr>
              <a:t>소개</a:t>
            </a:r>
            <a:endParaRPr sz="5700" b="1" i="1" dirty="0">
              <a:solidFill>
                <a:srgbClr val="E8989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365" name="Google Shape;36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8401" y="1"/>
            <a:ext cx="52796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9"/>
          <p:cNvSpPr txBox="1"/>
          <p:nvPr/>
        </p:nvSpPr>
        <p:spPr>
          <a:xfrm>
            <a:off x="11779350" y="5587825"/>
            <a:ext cx="54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1462900" y="4861150"/>
            <a:ext cx="269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1565650" y="5028100"/>
            <a:ext cx="511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 rot="5400000">
            <a:off x="12825292" y="4476290"/>
            <a:ext cx="98607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Nailart, Yeongnam.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83BFE7-DF25-9266-3974-E01305AF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470" y="5143500"/>
            <a:ext cx="8265157" cy="42628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0E3C3C-07A3-0A44-054B-EB56C08DB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00" y="2905794"/>
            <a:ext cx="8808242" cy="4542906"/>
          </a:xfrm>
          <a:prstGeom prst="rect">
            <a:avLst/>
          </a:prstGeom>
        </p:spPr>
      </p:pic>
      <p:sp>
        <p:nvSpPr>
          <p:cNvPr id="17" name="Google Shape;369;p29">
            <a:extLst>
              <a:ext uri="{FF2B5EF4-FFF2-40B4-BE49-F238E27FC236}">
                <a16:creationId xmlns:a16="http://schemas.microsoft.com/office/drawing/2014/main" id="{290E4881-6D19-602B-7CC4-3B731ED7DC49}"/>
              </a:ext>
            </a:extLst>
          </p:cNvPr>
          <p:cNvSpPr txBox="1"/>
          <p:nvPr/>
        </p:nvSpPr>
        <p:spPr>
          <a:xfrm>
            <a:off x="14856356" y="5834267"/>
            <a:ext cx="22454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관리자 승인</a:t>
            </a:r>
            <a:endParaRPr sz="3000" i="1" dirty="0">
              <a:solidFill>
                <a:srgbClr val="88888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7269581" y="3624904"/>
            <a:ext cx="259566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디자이너 등록</a:t>
            </a:r>
            <a:endParaRPr sz="3000" i="1" dirty="0">
              <a:solidFill>
                <a:srgbClr val="88888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8" name="Google Shape;369;p29">
            <a:extLst>
              <a:ext uri="{FF2B5EF4-FFF2-40B4-BE49-F238E27FC236}">
                <a16:creationId xmlns:a16="http://schemas.microsoft.com/office/drawing/2014/main" id="{AA637D3F-7072-80DF-66E0-9E741250DB39}"/>
              </a:ext>
            </a:extLst>
          </p:cNvPr>
          <p:cNvSpPr txBox="1"/>
          <p:nvPr/>
        </p:nvSpPr>
        <p:spPr>
          <a:xfrm>
            <a:off x="1242195" y="1964403"/>
            <a:ext cx="277816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888888"/>
                </a:solidFill>
                <a:latin typeface="NanumMyeongjo"/>
                <a:ea typeface="NanumMyeongjo"/>
                <a:cs typeface="NanumMyeongjo"/>
                <a:sym typeface="Nanum Myeongjo"/>
              </a:rPr>
              <a:t>Designer Apply</a:t>
            </a:r>
            <a:endParaRPr sz="3000" i="1" dirty="0">
              <a:solidFill>
                <a:srgbClr val="888888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6018</TotalTime>
  <Words>1357</Words>
  <Application>Microsoft Macintosh PowerPoint</Application>
  <PresentationFormat>사용자 지정</PresentationFormat>
  <Paragraphs>259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Libre Baskerville</vt:lpstr>
      <vt:lpstr>Noto Sans Arabic</vt:lpstr>
      <vt:lpstr>Calibri</vt:lpstr>
      <vt:lpstr>Arial</vt:lpstr>
      <vt:lpstr>NanumMyeongjo</vt:lpstr>
      <vt:lpstr>Gaegu Light</vt:lpstr>
      <vt:lpstr>Gmarket Sans TTF Medium</vt:lpstr>
      <vt:lpstr>NanumBarunGothic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최이삭</cp:lastModifiedBy>
  <cp:revision>18</cp:revision>
  <dcterms:modified xsi:type="dcterms:W3CDTF">2022-05-24T06:06:35Z</dcterms:modified>
</cp:coreProperties>
</file>